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8" r:id="rId3"/>
    <p:sldId id="269" r:id="rId4"/>
    <p:sldId id="270" r:id="rId5"/>
    <p:sldId id="277" r:id="rId6"/>
    <p:sldId id="259" r:id="rId7"/>
    <p:sldId id="273" r:id="rId8"/>
    <p:sldId id="272" r:id="rId9"/>
    <p:sldId id="275" r:id="rId10"/>
    <p:sldId id="260" r:id="rId11"/>
    <p:sldId id="279" r:id="rId12"/>
    <p:sldId id="265" r:id="rId13"/>
    <p:sldId id="278" r:id="rId14"/>
    <p:sldId id="276" r:id="rId1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9pPr>
  </p:defaultTextStyle>
  <p:extLst>
    <p:ext uri="{521415D9-36F7-43E2-AB2F-B90AF26B5E84}">
      <p14:sectionLst xmlns:p14="http://schemas.microsoft.com/office/powerpoint/2010/main">
        <p14:section name="Sezione predefinita" id="{F6181FD2-403A-C449-8ED2-9F0A0A139E48}">
          <p14:sldIdLst>
            <p14:sldId id="256"/>
            <p14:sldId id="268"/>
            <p14:sldId id="269"/>
            <p14:sldId id="270"/>
            <p14:sldId id="277"/>
            <p14:sldId id="259"/>
            <p14:sldId id="273"/>
          </p14:sldIdLst>
        </p14:section>
        <p14:section name="Sezione senza titolo" id="{79D9D8FC-1FB9-2343-A3BF-8A44FDB93DCD}">
          <p14:sldIdLst>
            <p14:sldId id="272"/>
            <p14:sldId id="275"/>
            <p14:sldId id="260"/>
            <p14:sldId id="279"/>
            <p14:sldId id="265"/>
            <p14:sldId id="278"/>
            <p14:sldId id="2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3E00"/>
    <a:srgbClr val="D93E2B"/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9C3BA">
              <a:alpha val="50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9847F"/>
          </a:solidFill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2525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-375889"/>
              <a:satOff val="-9195"/>
              <a:lumOff val="-14901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left>
          <a:right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right>
          <a:top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top>
          <a:bottom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bottom>
          <a:insideH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insideH>
          <a:insideV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9C3BA">
              <a:alpha val="7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9C3BA"/>
              </a:solidFill>
              <a:prstDash val="solid"/>
              <a:miter lim="400000"/>
            </a:ln>
          </a:top>
          <a:bottom>
            <a:ln w="12700" cap="flat">
              <a:solidFill>
                <a:srgbClr val="C9C3BA"/>
              </a:solidFill>
              <a:prstDash val="solid"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9C3BA">
              <a:alpha val="50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39D60"/>
          </a:solidFill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2525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hueOff val="708446"/>
              <a:satOff val="-4821"/>
              <a:lumOff val="-14251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chemeClr val="accent1">
              <a:hueOff val="-113918"/>
              <a:satOff val="19024"/>
              <a:lumOff val="19749"/>
              <a:alpha val="35000"/>
            </a:scheme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38AAF"/>
          </a:solidFill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369196"/>
              <a:satOff val="13972"/>
              <a:lumOff val="-24493"/>
            </a:schemeClr>
          </a:solidFill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369194"/>
              <a:satOff val="6343"/>
              <a:lumOff val="-13963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solidFill>
                <a:srgbClr val="C9C3BA"/>
              </a:solidFill>
              <a:prstDash val="solid"/>
              <a:miter lim="400000"/>
            </a:ln>
          </a:left>
          <a:right>
            <a:ln w="12700" cap="flat">
              <a:solidFill>
                <a:srgbClr val="C9C3BA"/>
              </a:solidFill>
              <a:prstDash val="solid"/>
              <a:miter lim="400000"/>
            </a:ln>
          </a:right>
          <a:top>
            <a:ln w="12700" cap="flat">
              <a:solidFill>
                <a:srgbClr val="C9C3BA"/>
              </a:solidFill>
              <a:prstDash val="solid"/>
              <a:miter lim="400000"/>
            </a:ln>
          </a:top>
          <a:bottom>
            <a:ln w="12700" cap="flat">
              <a:solidFill>
                <a:srgbClr val="C9C3BA"/>
              </a:solidFill>
              <a:prstDash val="solid"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solidFill>
                <a:srgbClr val="C9C3B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9C3BA">
              <a:alpha val="50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6635F"/>
          </a:solidFill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9847F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9C3BA">
              <a:alpha val="3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89847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89847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38" autoAdjust="0"/>
    <p:restoredTop sz="92319" autoAdjust="0"/>
  </p:normalViewPr>
  <p:slideViewPr>
    <p:cSldViewPr snapToGrid="0" snapToObjects="1">
      <p:cViewPr varScale="1">
        <p:scale>
          <a:sx n="44" d="100"/>
          <a:sy n="44" d="100"/>
        </p:scale>
        <p:origin x="1656" y="66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43EC07-2298-4E44-AE90-AA8DE3AD878C}" type="doc">
      <dgm:prSet loTypeId="urn:microsoft.com/office/officeart/2005/8/layout/vList2" loCatId="" qsTypeId="urn:microsoft.com/office/officeart/2005/8/quickstyle/simple3" qsCatId="simple" csTypeId="urn:microsoft.com/office/officeart/2005/8/colors/accent1_5" csCatId="accent1" phldr="1"/>
      <dgm:spPr/>
      <dgm:t>
        <a:bodyPr/>
        <a:lstStyle/>
        <a:p>
          <a:endParaRPr lang="it-IT"/>
        </a:p>
      </dgm:t>
    </dgm:pt>
    <dgm:pt modelId="{A11891B0-C4A8-F640-9AEA-7519B8E60DDE}">
      <dgm:prSet phldrT="[Testo]"/>
      <dgm:spPr/>
      <dgm:t>
        <a:bodyPr/>
        <a:lstStyle/>
        <a:p>
          <a:r>
            <a:rPr lang="it-IT" dirty="0"/>
            <a:t>L’ Alternanza Scuola Lavoro diviene  curricolare – 400 ore nel triennio degli Istituti Tecnici </a:t>
          </a:r>
        </a:p>
      </dgm:t>
    </dgm:pt>
    <dgm:pt modelId="{A7DF3462-F557-EF49-ACCF-462F1F1D375A}" type="parTrans" cxnId="{91DFFD60-728A-E74B-ACBC-3039F9A3894C}">
      <dgm:prSet/>
      <dgm:spPr/>
      <dgm:t>
        <a:bodyPr/>
        <a:lstStyle/>
        <a:p>
          <a:endParaRPr lang="it-IT"/>
        </a:p>
      </dgm:t>
    </dgm:pt>
    <dgm:pt modelId="{8B562966-17BB-A94F-96B9-200789D834F1}" type="sibTrans" cxnId="{91DFFD60-728A-E74B-ACBC-3039F9A3894C}">
      <dgm:prSet/>
      <dgm:spPr/>
      <dgm:t>
        <a:bodyPr/>
        <a:lstStyle/>
        <a:p>
          <a:endParaRPr lang="it-IT"/>
        </a:p>
      </dgm:t>
    </dgm:pt>
    <dgm:pt modelId="{E2CF0940-D507-0D49-A68E-DE1CFE7BEE49}">
      <dgm:prSet phldrT="[Testo]"/>
      <dgm:spPr/>
      <dgm:t>
        <a:bodyPr/>
        <a:lstStyle/>
        <a:p>
          <a:endParaRPr lang="it-IT" dirty="0"/>
        </a:p>
      </dgm:t>
    </dgm:pt>
    <dgm:pt modelId="{5931F6B2-427D-104F-8740-91765BFDACD6}" type="parTrans" cxnId="{E0329F24-9BC7-2A4B-81AE-67C84B948777}">
      <dgm:prSet/>
      <dgm:spPr/>
      <dgm:t>
        <a:bodyPr/>
        <a:lstStyle/>
        <a:p>
          <a:endParaRPr lang="it-IT"/>
        </a:p>
      </dgm:t>
    </dgm:pt>
    <dgm:pt modelId="{2206089A-ABC7-544A-9496-83109571E08F}" type="sibTrans" cxnId="{E0329F24-9BC7-2A4B-81AE-67C84B948777}">
      <dgm:prSet/>
      <dgm:spPr/>
      <dgm:t>
        <a:bodyPr/>
        <a:lstStyle/>
        <a:p>
          <a:endParaRPr lang="it-IT"/>
        </a:p>
      </dgm:t>
    </dgm:pt>
    <dgm:pt modelId="{60AE6E8A-F8C6-CB44-B04F-F80A40A1CB09}">
      <dgm:prSet phldrT="[Testo]"/>
      <dgm:spPr/>
      <dgm:t>
        <a:bodyPr/>
        <a:lstStyle/>
        <a:p>
          <a:r>
            <a:rPr lang="it-IT" dirty="0"/>
            <a:t>Necessità di avviare un rapporto sinergico  tra la scuola e  sistema produttivo  e  ridurre il divario di competenze tra istituzioni formative e impresa.</a:t>
          </a:r>
        </a:p>
      </dgm:t>
    </dgm:pt>
    <dgm:pt modelId="{8257285F-27DD-DC4C-8099-CD910F2005E2}" type="parTrans" cxnId="{C5A61310-E205-8745-9584-F58F95F5A49A}">
      <dgm:prSet/>
      <dgm:spPr/>
      <dgm:t>
        <a:bodyPr/>
        <a:lstStyle/>
        <a:p>
          <a:endParaRPr lang="it-IT"/>
        </a:p>
      </dgm:t>
    </dgm:pt>
    <dgm:pt modelId="{6A923D96-C3D5-184C-9BDA-5E3CFFE4FE2B}" type="sibTrans" cxnId="{C5A61310-E205-8745-9584-F58F95F5A49A}">
      <dgm:prSet/>
      <dgm:spPr/>
      <dgm:t>
        <a:bodyPr/>
        <a:lstStyle/>
        <a:p>
          <a:endParaRPr lang="it-IT"/>
        </a:p>
      </dgm:t>
    </dgm:pt>
    <dgm:pt modelId="{CEB70F76-003A-5047-9822-26A5E20B1429}">
      <dgm:prSet phldrT="[Testo]"/>
      <dgm:spPr/>
      <dgm:t>
        <a:bodyPr/>
        <a:lstStyle/>
        <a:p>
          <a:endParaRPr lang="it-IT" dirty="0"/>
        </a:p>
      </dgm:t>
    </dgm:pt>
    <dgm:pt modelId="{D91D06B6-433F-F840-853A-5DB25388755C}" type="parTrans" cxnId="{538951E9-0299-304C-89F6-110E71E78AB6}">
      <dgm:prSet/>
      <dgm:spPr/>
      <dgm:t>
        <a:bodyPr/>
        <a:lstStyle/>
        <a:p>
          <a:endParaRPr lang="it-IT"/>
        </a:p>
      </dgm:t>
    </dgm:pt>
    <dgm:pt modelId="{840318EB-A1D2-9748-A483-8105CA01F4AC}" type="sibTrans" cxnId="{538951E9-0299-304C-89F6-110E71E78AB6}">
      <dgm:prSet/>
      <dgm:spPr/>
      <dgm:t>
        <a:bodyPr/>
        <a:lstStyle/>
        <a:p>
          <a:endParaRPr lang="it-IT"/>
        </a:p>
      </dgm:t>
    </dgm:pt>
    <dgm:pt modelId="{9AEC5163-F970-4C4E-AE24-264175688A35}">
      <dgm:prSet/>
      <dgm:spPr/>
      <dgm:t>
        <a:bodyPr/>
        <a:lstStyle/>
        <a:p>
          <a:r>
            <a:rPr lang="it-IT" dirty="0"/>
            <a:t>Le esperienze nazionali di alternanza  (ASL) e quelle transnazionali  basate sull’apprendimento in ambito lavorativo  (WBL) si equiparano.</a:t>
          </a:r>
        </a:p>
      </dgm:t>
    </dgm:pt>
    <dgm:pt modelId="{8A802390-E6AA-F847-A115-9EDC215FC3B9}" type="parTrans" cxnId="{899ECE07-524D-8D43-8EC9-61BB9FDA3028}">
      <dgm:prSet/>
      <dgm:spPr/>
      <dgm:t>
        <a:bodyPr/>
        <a:lstStyle/>
        <a:p>
          <a:endParaRPr lang="it-IT"/>
        </a:p>
      </dgm:t>
    </dgm:pt>
    <dgm:pt modelId="{23E7381C-9038-604C-82A2-4CC0DF1B4E11}" type="sibTrans" cxnId="{899ECE07-524D-8D43-8EC9-61BB9FDA3028}">
      <dgm:prSet/>
      <dgm:spPr/>
      <dgm:t>
        <a:bodyPr/>
        <a:lstStyle/>
        <a:p>
          <a:endParaRPr lang="it-IT"/>
        </a:p>
      </dgm:t>
    </dgm:pt>
    <dgm:pt modelId="{F468EBF6-F5F8-9147-B896-8FD0BFF4BA9D}" type="pres">
      <dgm:prSet presAssocID="{5643EC07-2298-4E44-AE90-AA8DE3AD878C}" presName="linear" presStyleCnt="0">
        <dgm:presLayoutVars>
          <dgm:animLvl val="lvl"/>
          <dgm:resizeHandles val="exact"/>
        </dgm:presLayoutVars>
      </dgm:prSet>
      <dgm:spPr/>
    </dgm:pt>
    <dgm:pt modelId="{D75FEE87-EE60-7E42-AC8B-7452209A7EB8}" type="pres">
      <dgm:prSet presAssocID="{A11891B0-C4A8-F640-9AEA-7519B8E60DD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5C9A37B-AD52-DE49-921E-B2EA56F32C92}" type="pres">
      <dgm:prSet presAssocID="{A11891B0-C4A8-F640-9AEA-7519B8E60DDE}" presName="childText" presStyleLbl="revTx" presStyleIdx="0" presStyleCnt="2">
        <dgm:presLayoutVars>
          <dgm:bulletEnabled val="1"/>
        </dgm:presLayoutVars>
      </dgm:prSet>
      <dgm:spPr/>
    </dgm:pt>
    <dgm:pt modelId="{3FFA2B52-8180-C94C-9B47-0CADCD33F988}" type="pres">
      <dgm:prSet presAssocID="{60AE6E8A-F8C6-CB44-B04F-F80A40A1CB0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AD897F0-81FF-DD44-870B-3C510D837785}" type="pres">
      <dgm:prSet presAssocID="{60AE6E8A-F8C6-CB44-B04F-F80A40A1CB09}" presName="childText" presStyleLbl="revTx" presStyleIdx="1" presStyleCnt="2">
        <dgm:presLayoutVars>
          <dgm:bulletEnabled val="1"/>
        </dgm:presLayoutVars>
      </dgm:prSet>
      <dgm:spPr/>
    </dgm:pt>
    <dgm:pt modelId="{2C7FA124-9932-D246-B964-FBB19BA23260}" type="pres">
      <dgm:prSet presAssocID="{9AEC5163-F970-4C4E-AE24-264175688A3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899ECE07-524D-8D43-8EC9-61BB9FDA3028}" srcId="{5643EC07-2298-4E44-AE90-AA8DE3AD878C}" destId="{9AEC5163-F970-4C4E-AE24-264175688A35}" srcOrd="2" destOrd="0" parTransId="{8A802390-E6AA-F847-A115-9EDC215FC3B9}" sibTransId="{23E7381C-9038-604C-82A2-4CC0DF1B4E11}"/>
    <dgm:cxn modelId="{96431D0C-D1C2-4742-BB50-2138B5C603A5}" type="presOf" srcId="{60AE6E8A-F8C6-CB44-B04F-F80A40A1CB09}" destId="{3FFA2B52-8180-C94C-9B47-0CADCD33F988}" srcOrd="0" destOrd="0" presId="urn:microsoft.com/office/officeart/2005/8/layout/vList2"/>
    <dgm:cxn modelId="{C5A61310-E205-8745-9584-F58F95F5A49A}" srcId="{5643EC07-2298-4E44-AE90-AA8DE3AD878C}" destId="{60AE6E8A-F8C6-CB44-B04F-F80A40A1CB09}" srcOrd="1" destOrd="0" parTransId="{8257285F-27DD-DC4C-8099-CD910F2005E2}" sibTransId="{6A923D96-C3D5-184C-9BDA-5E3CFFE4FE2B}"/>
    <dgm:cxn modelId="{E0329F24-9BC7-2A4B-81AE-67C84B948777}" srcId="{A11891B0-C4A8-F640-9AEA-7519B8E60DDE}" destId="{E2CF0940-D507-0D49-A68E-DE1CFE7BEE49}" srcOrd="0" destOrd="0" parTransId="{5931F6B2-427D-104F-8740-91765BFDACD6}" sibTransId="{2206089A-ABC7-544A-9496-83109571E08F}"/>
    <dgm:cxn modelId="{100AB437-DD99-FF41-9C9A-80E92B1A659C}" type="presOf" srcId="{CEB70F76-003A-5047-9822-26A5E20B1429}" destId="{BAD897F0-81FF-DD44-870B-3C510D837785}" srcOrd="0" destOrd="0" presId="urn:microsoft.com/office/officeart/2005/8/layout/vList2"/>
    <dgm:cxn modelId="{91DFFD60-728A-E74B-ACBC-3039F9A3894C}" srcId="{5643EC07-2298-4E44-AE90-AA8DE3AD878C}" destId="{A11891B0-C4A8-F640-9AEA-7519B8E60DDE}" srcOrd="0" destOrd="0" parTransId="{A7DF3462-F557-EF49-ACCF-462F1F1D375A}" sibTransId="{8B562966-17BB-A94F-96B9-200789D834F1}"/>
    <dgm:cxn modelId="{E4C08F6A-4211-B94C-8289-FE919C59DD3C}" type="presOf" srcId="{9AEC5163-F970-4C4E-AE24-264175688A35}" destId="{2C7FA124-9932-D246-B964-FBB19BA23260}" srcOrd="0" destOrd="0" presId="urn:microsoft.com/office/officeart/2005/8/layout/vList2"/>
    <dgm:cxn modelId="{B71ED7A2-C9ED-204C-80A2-25F8B23CB10F}" type="presOf" srcId="{E2CF0940-D507-0D49-A68E-DE1CFE7BEE49}" destId="{05C9A37B-AD52-DE49-921E-B2EA56F32C92}" srcOrd="0" destOrd="0" presId="urn:microsoft.com/office/officeart/2005/8/layout/vList2"/>
    <dgm:cxn modelId="{EFFA93B3-B5AA-A047-A920-C0B8E120B70F}" type="presOf" srcId="{A11891B0-C4A8-F640-9AEA-7519B8E60DDE}" destId="{D75FEE87-EE60-7E42-AC8B-7452209A7EB8}" srcOrd="0" destOrd="0" presId="urn:microsoft.com/office/officeart/2005/8/layout/vList2"/>
    <dgm:cxn modelId="{0E9BFFD4-B508-7541-8596-07925B8E3BDF}" type="presOf" srcId="{5643EC07-2298-4E44-AE90-AA8DE3AD878C}" destId="{F468EBF6-F5F8-9147-B896-8FD0BFF4BA9D}" srcOrd="0" destOrd="0" presId="urn:microsoft.com/office/officeart/2005/8/layout/vList2"/>
    <dgm:cxn modelId="{538951E9-0299-304C-89F6-110E71E78AB6}" srcId="{60AE6E8A-F8C6-CB44-B04F-F80A40A1CB09}" destId="{CEB70F76-003A-5047-9822-26A5E20B1429}" srcOrd="0" destOrd="0" parTransId="{D91D06B6-433F-F840-853A-5DB25388755C}" sibTransId="{840318EB-A1D2-9748-A483-8105CA01F4AC}"/>
    <dgm:cxn modelId="{A2A2B80C-4E54-9B48-BADF-A338787FE739}" type="presParOf" srcId="{F468EBF6-F5F8-9147-B896-8FD0BFF4BA9D}" destId="{D75FEE87-EE60-7E42-AC8B-7452209A7EB8}" srcOrd="0" destOrd="0" presId="urn:microsoft.com/office/officeart/2005/8/layout/vList2"/>
    <dgm:cxn modelId="{DAE899EF-AFFA-E749-A487-62D5D7B011AD}" type="presParOf" srcId="{F468EBF6-F5F8-9147-B896-8FD0BFF4BA9D}" destId="{05C9A37B-AD52-DE49-921E-B2EA56F32C92}" srcOrd="1" destOrd="0" presId="urn:microsoft.com/office/officeart/2005/8/layout/vList2"/>
    <dgm:cxn modelId="{EF0C58A6-4777-DD42-8C07-3BCCC54937A6}" type="presParOf" srcId="{F468EBF6-F5F8-9147-B896-8FD0BFF4BA9D}" destId="{3FFA2B52-8180-C94C-9B47-0CADCD33F988}" srcOrd="2" destOrd="0" presId="urn:microsoft.com/office/officeart/2005/8/layout/vList2"/>
    <dgm:cxn modelId="{7ED1B8D7-F6EA-C349-A243-D77F6C15FC70}" type="presParOf" srcId="{F468EBF6-F5F8-9147-B896-8FD0BFF4BA9D}" destId="{BAD897F0-81FF-DD44-870B-3C510D837785}" srcOrd="3" destOrd="0" presId="urn:microsoft.com/office/officeart/2005/8/layout/vList2"/>
    <dgm:cxn modelId="{8CAA3A64-1C80-1C40-A3CA-3EA653890078}" type="presParOf" srcId="{F468EBF6-F5F8-9147-B896-8FD0BFF4BA9D}" destId="{2C7FA124-9932-D246-B964-FBB19BA2326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A72099-FC54-264D-9860-5F0CF0F9F3C4}" type="doc">
      <dgm:prSet loTypeId="urn:microsoft.com/office/officeart/2005/8/layout/list1" loCatId="" qsTypeId="urn:microsoft.com/office/officeart/2005/8/quickstyle/simple3" qsCatId="simple" csTypeId="urn:microsoft.com/office/officeart/2005/8/colors/accent1_5" csCatId="accent1" phldr="1"/>
      <dgm:spPr/>
      <dgm:t>
        <a:bodyPr/>
        <a:lstStyle/>
        <a:p>
          <a:endParaRPr lang="it-IT"/>
        </a:p>
      </dgm:t>
    </dgm:pt>
    <dgm:pt modelId="{85A05C48-F7F1-C944-9F33-CD48F784BBDF}">
      <dgm:prSet custT="1"/>
      <dgm:spPr/>
      <dgm:t>
        <a:bodyPr/>
        <a:lstStyle/>
        <a:p>
          <a:pPr rtl="0"/>
          <a:r>
            <a:rPr lang="it-IT" sz="2800" b="0" i="0" baseline="0" dirty="0"/>
            <a:t>Creazione di una rete di imprese/associazioni/enti coinvolti nella formazione</a:t>
          </a:r>
          <a:endParaRPr lang="it-IT" sz="2800" dirty="0"/>
        </a:p>
      </dgm:t>
    </dgm:pt>
    <dgm:pt modelId="{7EB2B13E-EE1F-BF43-9E76-6A6A7F51A9BA}" type="parTrans" cxnId="{5726726B-ADFE-284F-90AC-F49036C664D8}">
      <dgm:prSet/>
      <dgm:spPr/>
      <dgm:t>
        <a:bodyPr/>
        <a:lstStyle/>
        <a:p>
          <a:endParaRPr lang="it-IT"/>
        </a:p>
      </dgm:t>
    </dgm:pt>
    <dgm:pt modelId="{9FA96788-6E6F-014F-A2FB-C6A3F67E8A62}" type="sibTrans" cxnId="{5726726B-ADFE-284F-90AC-F49036C664D8}">
      <dgm:prSet/>
      <dgm:spPr/>
      <dgm:t>
        <a:bodyPr/>
        <a:lstStyle/>
        <a:p>
          <a:endParaRPr lang="it-IT"/>
        </a:p>
      </dgm:t>
    </dgm:pt>
    <dgm:pt modelId="{7DAC3A3C-540C-2D44-8497-EB093689CE41}">
      <dgm:prSet custT="1"/>
      <dgm:spPr/>
      <dgm:t>
        <a:bodyPr/>
        <a:lstStyle/>
        <a:p>
          <a:pPr rtl="0"/>
          <a:r>
            <a:rPr lang="it-IT" sz="2800" b="0" i="0" baseline="0" dirty="0"/>
            <a:t>Match tra competenze acquisite e bisogni del mondo produttivo</a:t>
          </a:r>
          <a:endParaRPr lang="it-IT" sz="2800" dirty="0"/>
        </a:p>
      </dgm:t>
    </dgm:pt>
    <dgm:pt modelId="{8C538E0A-F5DD-034A-A769-CD59C0F0B9A2}" type="parTrans" cxnId="{231AB012-F889-D742-9AAF-83E01ADA2EAA}">
      <dgm:prSet/>
      <dgm:spPr/>
      <dgm:t>
        <a:bodyPr/>
        <a:lstStyle/>
        <a:p>
          <a:endParaRPr lang="it-IT"/>
        </a:p>
      </dgm:t>
    </dgm:pt>
    <dgm:pt modelId="{4A2689E9-73B5-C648-8FF0-1817CB391A9D}" type="sibTrans" cxnId="{231AB012-F889-D742-9AAF-83E01ADA2EAA}">
      <dgm:prSet/>
      <dgm:spPr/>
      <dgm:t>
        <a:bodyPr/>
        <a:lstStyle/>
        <a:p>
          <a:endParaRPr lang="it-IT"/>
        </a:p>
      </dgm:t>
    </dgm:pt>
    <dgm:pt modelId="{307E8CBA-52BA-4340-9E24-50D389716298}">
      <dgm:prSet custT="1"/>
      <dgm:spPr/>
      <dgm:t>
        <a:bodyPr/>
        <a:lstStyle/>
        <a:p>
          <a:pPr rtl="0"/>
          <a:r>
            <a:rPr lang="it-IT" sz="2800" b="0" i="0" baseline="0" dirty="0"/>
            <a:t>Revisione continua e  aggiornamento degli standard occupazionali </a:t>
          </a:r>
          <a:endParaRPr lang="it-IT" sz="2800" dirty="0"/>
        </a:p>
      </dgm:t>
    </dgm:pt>
    <dgm:pt modelId="{BCA6E93E-A06B-C541-97CB-19AADA1BEE8C}" type="parTrans" cxnId="{2C9E46C3-A800-A843-9D85-C29888768A70}">
      <dgm:prSet/>
      <dgm:spPr/>
      <dgm:t>
        <a:bodyPr/>
        <a:lstStyle/>
        <a:p>
          <a:endParaRPr lang="it-IT"/>
        </a:p>
      </dgm:t>
    </dgm:pt>
    <dgm:pt modelId="{49580C18-DC4D-354A-BDC7-F5E6D728C8CC}" type="sibTrans" cxnId="{2C9E46C3-A800-A843-9D85-C29888768A70}">
      <dgm:prSet/>
      <dgm:spPr/>
      <dgm:t>
        <a:bodyPr/>
        <a:lstStyle/>
        <a:p>
          <a:endParaRPr lang="it-IT"/>
        </a:p>
      </dgm:t>
    </dgm:pt>
    <dgm:pt modelId="{6F011AA7-C2D2-5342-BE79-89D15036A91A}">
      <dgm:prSet custT="1"/>
      <dgm:spPr/>
      <dgm:t>
        <a:bodyPr/>
        <a:lstStyle/>
        <a:p>
          <a:pPr rtl="0"/>
          <a:r>
            <a:rPr lang="it-IT" sz="2800" b="0" i="0" baseline="0" dirty="0"/>
            <a:t>Arricchimento del tessuto economico che si inserisce in un contesto europeo</a:t>
          </a:r>
          <a:endParaRPr lang="it-IT" sz="2800" dirty="0"/>
        </a:p>
      </dgm:t>
    </dgm:pt>
    <dgm:pt modelId="{ECD1888A-F2C3-8C47-91AA-1047C038B5BB}" type="parTrans" cxnId="{61F0AD0C-6FE0-334B-867B-2F4845359773}">
      <dgm:prSet/>
      <dgm:spPr/>
      <dgm:t>
        <a:bodyPr/>
        <a:lstStyle/>
        <a:p>
          <a:endParaRPr lang="it-IT"/>
        </a:p>
      </dgm:t>
    </dgm:pt>
    <dgm:pt modelId="{EFF67357-3201-9647-A96E-A52F904C4839}" type="sibTrans" cxnId="{61F0AD0C-6FE0-334B-867B-2F4845359773}">
      <dgm:prSet/>
      <dgm:spPr/>
      <dgm:t>
        <a:bodyPr/>
        <a:lstStyle/>
        <a:p>
          <a:endParaRPr lang="it-IT"/>
        </a:p>
      </dgm:t>
    </dgm:pt>
    <dgm:pt modelId="{B4E87A45-B6B6-6E46-A85C-E8A7D8F41DD6}">
      <dgm:prSet custT="1"/>
      <dgm:spPr/>
      <dgm:t>
        <a:bodyPr/>
        <a:lstStyle/>
        <a:p>
          <a:r>
            <a:rPr lang="it-IT" sz="2800" dirty="0"/>
            <a:t>Maggiore </a:t>
          </a:r>
          <a:r>
            <a:rPr lang="it-IT" sz="2800" dirty="0" err="1"/>
            <a:t>occupabilità</a:t>
          </a:r>
          <a:endParaRPr lang="it-IT" sz="2800" dirty="0"/>
        </a:p>
      </dgm:t>
    </dgm:pt>
    <dgm:pt modelId="{C2EF14A1-5194-8447-B40A-7C61AA1E0EAA}" type="parTrans" cxnId="{664B6D81-9A33-F545-9F25-865F0F7CC17A}">
      <dgm:prSet/>
      <dgm:spPr/>
      <dgm:t>
        <a:bodyPr/>
        <a:lstStyle/>
        <a:p>
          <a:endParaRPr lang="it-IT"/>
        </a:p>
      </dgm:t>
    </dgm:pt>
    <dgm:pt modelId="{3A110B8B-D121-D74E-A6A3-FDB88AA9990E}" type="sibTrans" cxnId="{664B6D81-9A33-F545-9F25-865F0F7CC17A}">
      <dgm:prSet/>
      <dgm:spPr/>
      <dgm:t>
        <a:bodyPr/>
        <a:lstStyle/>
        <a:p>
          <a:endParaRPr lang="it-IT"/>
        </a:p>
      </dgm:t>
    </dgm:pt>
    <dgm:pt modelId="{BD05F529-81B7-9243-9E03-720359652E85}" type="pres">
      <dgm:prSet presAssocID="{E8A72099-FC54-264D-9860-5F0CF0F9F3C4}" presName="linear" presStyleCnt="0">
        <dgm:presLayoutVars>
          <dgm:dir/>
          <dgm:animLvl val="lvl"/>
          <dgm:resizeHandles val="exact"/>
        </dgm:presLayoutVars>
      </dgm:prSet>
      <dgm:spPr/>
    </dgm:pt>
    <dgm:pt modelId="{8B901103-090A-064B-9C6C-A320AFD809BB}" type="pres">
      <dgm:prSet presAssocID="{85A05C48-F7F1-C944-9F33-CD48F784BBDF}" presName="parentLin" presStyleCnt="0"/>
      <dgm:spPr/>
    </dgm:pt>
    <dgm:pt modelId="{BFFA3207-A7AC-7C40-AEC0-9E60EB535FB2}" type="pres">
      <dgm:prSet presAssocID="{85A05C48-F7F1-C944-9F33-CD48F784BBDF}" presName="parentLeftMargin" presStyleLbl="node1" presStyleIdx="0" presStyleCnt="5"/>
      <dgm:spPr/>
    </dgm:pt>
    <dgm:pt modelId="{0F046A4A-2270-174F-87D5-6FE98148F00A}" type="pres">
      <dgm:prSet presAssocID="{85A05C48-F7F1-C944-9F33-CD48F784BBDF}" presName="parentText" presStyleLbl="node1" presStyleIdx="0" presStyleCnt="5" custScaleX="136177" custScaleY="390244">
        <dgm:presLayoutVars>
          <dgm:chMax val="0"/>
          <dgm:bulletEnabled val="1"/>
        </dgm:presLayoutVars>
      </dgm:prSet>
      <dgm:spPr/>
    </dgm:pt>
    <dgm:pt modelId="{13E48549-DB2F-D34F-8BC9-517637EE2E04}" type="pres">
      <dgm:prSet presAssocID="{85A05C48-F7F1-C944-9F33-CD48F784BBDF}" presName="negativeSpace" presStyleCnt="0"/>
      <dgm:spPr/>
    </dgm:pt>
    <dgm:pt modelId="{63DD68C4-CAC6-B148-9272-4A25A7721BDD}" type="pres">
      <dgm:prSet presAssocID="{85A05C48-F7F1-C944-9F33-CD48F784BBDF}" presName="childText" presStyleLbl="conFgAcc1" presStyleIdx="0" presStyleCnt="5">
        <dgm:presLayoutVars>
          <dgm:bulletEnabled val="1"/>
        </dgm:presLayoutVars>
      </dgm:prSet>
      <dgm:spPr/>
    </dgm:pt>
    <dgm:pt modelId="{1B66C202-4266-EB4B-8AD7-42EEF17A6203}" type="pres">
      <dgm:prSet presAssocID="{9FA96788-6E6F-014F-A2FB-C6A3F67E8A62}" presName="spaceBetweenRectangles" presStyleCnt="0"/>
      <dgm:spPr/>
    </dgm:pt>
    <dgm:pt modelId="{38FED71A-8DC7-0D40-897F-268A36BBFB97}" type="pres">
      <dgm:prSet presAssocID="{7DAC3A3C-540C-2D44-8497-EB093689CE41}" presName="parentLin" presStyleCnt="0"/>
      <dgm:spPr/>
    </dgm:pt>
    <dgm:pt modelId="{379CB6E5-CAB9-6744-9BD9-62CCDB2560D7}" type="pres">
      <dgm:prSet presAssocID="{7DAC3A3C-540C-2D44-8497-EB093689CE41}" presName="parentLeftMargin" presStyleLbl="node1" presStyleIdx="0" presStyleCnt="5"/>
      <dgm:spPr/>
    </dgm:pt>
    <dgm:pt modelId="{34F84B54-2C36-6A4E-9E91-6ED80C3B1ACB}" type="pres">
      <dgm:prSet presAssocID="{7DAC3A3C-540C-2D44-8497-EB093689CE41}" presName="parentText" presStyleLbl="node1" presStyleIdx="1" presStyleCnt="5" custScaleX="136177" custScaleY="390244">
        <dgm:presLayoutVars>
          <dgm:chMax val="0"/>
          <dgm:bulletEnabled val="1"/>
        </dgm:presLayoutVars>
      </dgm:prSet>
      <dgm:spPr/>
    </dgm:pt>
    <dgm:pt modelId="{51702505-3E27-3F49-9816-45FECA66169A}" type="pres">
      <dgm:prSet presAssocID="{7DAC3A3C-540C-2D44-8497-EB093689CE41}" presName="negativeSpace" presStyleCnt="0"/>
      <dgm:spPr/>
    </dgm:pt>
    <dgm:pt modelId="{15C9A6B9-EA3B-234A-B392-CD94D70CF12A}" type="pres">
      <dgm:prSet presAssocID="{7DAC3A3C-540C-2D44-8497-EB093689CE41}" presName="childText" presStyleLbl="conFgAcc1" presStyleIdx="1" presStyleCnt="5">
        <dgm:presLayoutVars>
          <dgm:bulletEnabled val="1"/>
        </dgm:presLayoutVars>
      </dgm:prSet>
      <dgm:spPr/>
    </dgm:pt>
    <dgm:pt modelId="{169E8026-2F54-FA44-B3BB-973F1B898F3C}" type="pres">
      <dgm:prSet presAssocID="{4A2689E9-73B5-C648-8FF0-1817CB391A9D}" presName="spaceBetweenRectangles" presStyleCnt="0"/>
      <dgm:spPr/>
    </dgm:pt>
    <dgm:pt modelId="{7731FB1F-C0B5-5F46-BB31-2ECF63FAAE9A}" type="pres">
      <dgm:prSet presAssocID="{307E8CBA-52BA-4340-9E24-50D389716298}" presName="parentLin" presStyleCnt="0"/>
      <dgm:spPr/>
    </dgm:pt>
    <dgm:pt modelId="{30963E91-5ADC-5F49-8F34-C6A232EEF126}" type="pres">
      <dgm:prSet presAssocID="{307E8CBA-52BA-4340-9E24-50D389716298}" presName="parentLeftMargin" presStyleLbl="node1" presStyleIdx="1" presStyleCnt="5"/>
      <dgm:spPr/>
    </dgm:pt>
    <dgm:pt modelId="{5E3C054C-4925-8D45-873E-39005E5F08DD}" type="pres">
      <dgm:prSet presAssocID="{307E8CBA-52BA-4340-9E24-50D389716298}" presName="parentText" presStyleLbl="node1" presStyleIdx="2" presStyleCnt="5" custScaleX="136177" custScaleY="390244">
        <dgm:presLayoutVars>
          <dgm:chMax val="0"/>
          <dgm:bulletEnabled val="1"/>
        </dgm:presLayoutVars>
      </dgm:prSet>
      <dgm:spPr/>
    </dgm:pt>
    <dgm:pt modelId="{3C49FB9D-8AF8-5142-AD45-AB8159773B6B}" type="pres">
      <dgm:prSet presAssocID="{307E8CBA-52BA-4340-9E24-50D389716298}" presName="negativeSpace" presStyleCnt="0"/>
      <dgm:spPr/>
    </dgm:pt>
    <dgm:pt modelId="{A7726745-5951-DB49-B9D5-B3F9AEE4DDF5}" type="pres">
      <dgm:prSet presAssocID="{307E8CBA-52BA-4340-9E24-50D389716298}" presName="childText" presStyleLbl="conFgAcc1" presStyleIdx="2" presStyleCnt="5">
        <dgm:presLayoutVars>
          <dgm:bulletEnabled val="1"/>
        </dgm:presLayoutVars>
      </dgm:prSet>
      <dgm:spPr/>
    </dgm:pt>
    <dgm:pt modelId="{A27E341B-0683-1A45-BD26-A96715162794}" type="pres">
      <dgm:prSet presAssocID="{49580C18-DC4D-354A-BDC7-F5E6D728C8CC}" presName="spaceBetweenRectangles" presStyleCnt="0"/>
      <dgm:spPr/>
    </dgm:pt>
    <dgm:pt modelId="{C9E98417-3A1E-5D4E-8A27-AC9287081ECD}" type="pres">
      <dgm:prSet presAssocID="{6F011AA7-C2D2-5342-BE79-89D15036A91A}" presName="parentLin" presStyleCnt="0"/>
      <dgm:spPr/>
    </dgm:pt>
    <dgm:pt modelId="{8B238D93-6D99-7D44-811C-BF2A909ED63D}" type="pres">
      <dgm:prSet presAssocID="{6F011AA7-C2D2-5342-BE79-89D15036A91A}" presName="parentLeftMargin" presStyleLbl="node1" presStyleIdx="2" presStyleCnt="5"/>
      <dgm:spPr/>
    </dgm:pt>
    <dgm:pt modelId="{F1F09D83-7CA8-7B4C-BAE6-A00F8C53CC00}" type="pres">
      <dgm:prSet presAssocID="{6F011AA7-C2D2-5342-BE79-89D15036A91A}" presName="parentText" presStyleLbl="node1" presStyleIdx="3" presStyleCnt="5" custScaleX="136177" custScaleY="390244">
        <dgm:presLayoutVars>
          <dgm:chMax val="0"/>
          <dgm:bulletEnabled val="1"/>
        </dgm:presLayoutVars>
      </dgm:prSet>
      <dgm:spPr/>
    </dgm:pt>
    <dgm:pt modelId="{7C56B012-B548-D141-BE2A-3314D8B8649F}" type="pres">
      <dgm:prSet presAssocID="{6F011AA7-C2D2-5342-BE79-89D15036A91A}" presName="negativeSpace" presStyleCnt="0"/>
      <dgm:spPr/>
    </dgm:pt>
    <dgm:pt modelId="{6CFA5E10-2AA6-3D44-A5C0-B937B9F18CB6}" type="pres">
      <dgm:prSet presAssocID="{6F011AA7-C2D2-5342-BE79-89D15036A91A}" presName="childText" presStyleLbl="conFgAcc1" presStyleIdx="3" presStyleCnt="5">
        <dgm:presLayoutVars>
          <dgm:bulletEnabled val="1"/>
        </dgm:presLayoutVars>
      </dgm:prSet>
      <dgm:spPr/>
    </dgm:pt>
    <dgm:pt modelId="{669299C4-6AFF-724B-8C00-452DB9BB91B5}" type="pres">
      <dgm:prSet presAssocID="{EFF67357-3201-9647-A96E-A52F904C4839}" presName="spaceBetweenRectangles" presStyleCnt="0"/>
      <dgm:spPr/>
    </dgm:pt>
    <dgm:pt modelId="{429C1EA1-0EA5-324C-BBD5-141084C4E3E6}" type="pres">
      <dgm:prSet presAssocID="{B4E87A45-B6B6-6E46-A85C-E8A7D8F41DD6}" presName="parentLin" presStyleCnt="0"/>
      <dgm:spPr/>
    </dgm:pt>
    <dgm:pt modelId="{8F37F42D-9E6F-5B47-AAC8-C45D0B4ACED1}" type="pres">
      <dgm:prSet presAssocID="{B4E87A45-B6B6-6E46-A85C-E8A7D8F41DD6}" presName="parentLeftMargin" presStyleLbl="node1" presStyleIdx="3" presStyleCnt="5"/>
      <dgm:spPr/>
    </dgm:pt>
    <dgm:pt modelId="{08348899-C535-6545-A504-1557263C016B}" type="pres">
      <dgm:prSet presAssocID="{B4E87A45-B6B6-6E46-A85C-E8A7D8F41DD6}" presName="parentText" presStyleLbl="node1" presStyleIdx="4" presStyleCnt="5" custScaleX="136177" custScaleY="390244" custLinFactX="28571" custLinFactNeighborX="100000" custLinFactNeighborY="-8691">
        <dgm:presLayoutVars>
          <dgm:chMax val="0"/>
          <dgm:bulletEnabled val="1"/>
        </dgm:presLayoutVars>
      </dgm:prSet>
      <dgm:spPr/>
    </dgm:pt>
    <dgm:pt modelId="{49FD7A34-6EC8-F444-B4E8-1A52206848F5}" type="pres">
      <dgm:prSet presAssocID="{B4E87A45-B6B6-6E46-A85C-E8A7D8F41DD6}" presName="negativeSpace" presStyleCnt="0"/>
      <dgm:spPr/>
    </dgm:pt>
    <dgm:pt modelId="{38C63280-C9E0-8E46-BF2F-A151D398D460}" type="pres">
      <dgm:prSet presAssocID="{B4E87A45-B6B6-6E46-A85C-E8A7D8F41DD6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61F0AD0C-6FE0-334B-867B-2F4845359773}" srcId="{E8A72099-FC54-264D-9860-5F0CF0F9F3C4}" destId="{6F011AA7-C2D2-5342-BE79-89D15036A91A}" srcOrd="3" destOrd="0" parTransId="{ECD1888A-F2C3-8C47-91AA-1047C038B5BB}" sibTransId="{EFF67357-3201-9647-A96E-A52F904C4839}"/>
    <dgm:cxn modelId="{231AB012-F889-D742-9AAF-83E01ADA2EAA}" srcId="{E8A72099-FC54-264D-9860-5F0CF0F9F3C4}" destId="{7DAC3A3C-540C-2D44-8497-EB093689CE41}" srcOrd="1" destOrd="0" parTransId="{8C538E0A-F5DD-034A-A769-CD59C0F0B9A2}" sibTransId="{4A2689E9-73B5-C648-8FF0-1817CB391A9D}"/>
    <dgm:cxn modelId="{FCBDC116-BDCC-7D4C-88EC-B201856F8957}" type="presOf" srcId="{7DAC3A3C-540C-2D44-8497-EB093689CE41}" destId="{379CB6E5-CAB9-6744-9BD9-62CCDB2560D7}" srcOrd="0" destOrd="0" presId="urn:microsoft.com/office/officeart/2005/8/layout/list1"/>
    <dgm:cxn modelId="{70635317-3ADA-9343-8FC9-665E4261B6F6}" type="presOf" srcId="{6F011AA7-C2D2-5342-BE79-89D15036A91A}" destId="{F1F09D83-7CA8-7B4C-BAE6-A00F8C53CC00}" srcOrd="1" destOrd="0" presId="urn:microsoft.com/office/officeart/2005/8/layout/list1"/>
    <dgm:cxn modelId="{B8B90E20-3F85-EB4B-A7EF-C1645E5A8D2C}" type="presOf" srcId="{7DAC3A3C-540C-2D44-8497-EB093689CE41}" destId="{34F84B54-2C36-6A4E-9E91-6ED80C3B1ACB}" srcOrd="1" destOrd="0" presId="urn:microsoft.com/office/officeart/2005/8/layout/list1"/>
    <dgm:cxn modelId="{97895A36-3272-3A48-B2C3-93EF09FE6317}" type="presOf" srcId="{6F011AA7-C2D2-5342-BE79-89D15036A91A}" destId="{8B238D93-6D99-7D44-811C-BF2A909ED63D}" srcOrd="0" destOrd="0" presId="urn:microsoft.com/office/officeart/2005/8/layout/list1"/>
    <dgm:cxn modelId="{5726726B-ADFE-284F-90AC-F49036C664D8}" srcId="{E8A72099-FC54-264D-9860-5F0CF0F9F3C4}" destId="{85A05C48-F7F1-C944-9F33-CD48F784BBDF}" srcOrd="0" destOrd="0" parTransId="{7EB2B13E-EE1F-BF43-9E76-6A6A7F51A9BA}" sibTransId="{9FA96788-6E6F-014F-A2FB-C6A3F67E8A62}"/>
    <dgm:cxn modelId="{776D667E-3D0A-4942-96D8-4791D679D124}" type="presOf" srcId="{85A05C48-F7F1-C944-9F33-CD48F784BBDF}" destId="{0F046A4A-2270-174F-87D5-6FE98148F00A}" srcOrd="1" destOrd="0" presId="urn:microsoft.com/office/officeart/2005/8/layout/list1"/>
    <dgm:cxn modelId="{664B6D81-9A33-F545-9F25-865F0F7CC17A}" srcId="{E8A72099-FC54-264D-9860-5F0CF0F9F3C4}" destId="{B4E87A45-B6B6-6E46-A85C-E8A7D8F41DD6}" srcOrd="4" destOrd="0" parTransId="{C2EF14A1-5194-8447-B40A-7C61AA1E0EAA}" sibTransId="{3A110B8B-D121-D74E-A6A3-FDB88AA9990E}"/>
    <dgm:cxn modelId="{02E5A29B-A76C-2D46-AB23-41041388E1A7}" type="presOf" srcId="{85A05C48-F7F1-C944-9F33-CD48F784BBDF}" destId="{BFFA3207-A7AC-7C40-AEC0-9E60EB535FB2}" srcOrd="0" destOrd="0" presId="urn:microsoft.com/office/officeart/2005/8/layout/list1"/>
    <dgm:cxn modelId="{11C45AA2-6D2A-7B4E-B282-1D56468F52D3}" type="presOf" srcId="{B4E87A45-B6B6-6E46-A85C-E8A7D8F41DD6}" destId="{08348899-C535-6545-A504-1557263C016B}" srcOrd="1" destOrd="0" presId="urn:microsoft.com/office/officeart/2005/8/layout/list1"/>
    <dgm:cxn modelId="{E05C95BD-6F51-BB4E-A427-B2360E42207D}" type="presOf" srcId="{B4E87A45-B6B6-6E46-A85C-E8A7D8F41DD6}" destId="{8F37F42D-9E6F-5B47-AAC8-C45D0B4ACED1}" srcOrd="0" destOrd="0" presId="urn:microsoft.com/office/officeart/2005/8/layout/list1"/>
    <dgm:cxn modelId="{2C9E46C3-A800-A843-9D85-C29888768A70}" srcId="{E8A72099-FC54-264D-9860-5F0CF0F9F3C4}" destId="{307E8CBA-52BA-4340-9E24-50D389716298}" srcOrd="2" destOrd="0" parTransId="{BCA6E93E-A06B-C541-97CB-19AADA1BEE8C}" sibTransId="{49580C18-DC4D-354A-BDC7-F5E6D728C8CC}"/>
    <dgm:cxn modelId="{044ABDCC-E8BA-5744-A6DC-EA091A214175}" type="presOf" srcId="{307E8CBA-52BA-4340-9E24-50D389716298}" destId="{5E3C054C-4925-8D45-873E-39005E5F08DD}" srcOrd="1" destOrd="0" presId="urn:microsoft.com/office/officeart/2005/8/layout/list1"/>
    <dgm:cxn modelId="{7A3C79E5-2BE9-D24F-94CC-7F6411F5D598}" type="presOf" srcId="{307E8CBA-52BA-4340-9E24-50D389716298}" destId="{30963E91-5ADC-5F49-8F34-C6A232EEF126}" srcOrd="0" destOrd="0" presId="urn:microsoft.com/office/officeart/2005/8/layout/list1"/>
    <dgm:cxn modelId="{B9F77BF3-1A93-4643-963E-9E4E75A16F20}" type="presOf" srcId="{E8A72099-FC54-264D-9860-5F0CF0F9F3C4}" destId="{BD05F529-81B7-9243-9E03-720359652E85}" srcOrd="0" destOrd="0" presId="urn:microsoft.com/office/officeart/2005/8/layout/list1"/>
    <dgm:cxn modelId="{840922EB-111D-FD48-BE88-56C5DB3920D4}" type="presParOf" srcId="{BD05F529-81B7-9243-9E03-720359652E85}" destId="{8B901103-090A-064B-9C6C-A320AFD809BB}" srcOrd="0" destOrd="0" presId="urn:microsoft.com/office/officeart/2005/8/layout/list1"/>
    <dgm:cxn modelId="{A404354E-3F13-D64F-9BCD-0CBADF87B305}" type="presParOf" srcId="{8B901103-090A-064B-9C6C-A320AFD809BB}" destId="{BFFA3207-A7AC-7C40-AEC0-9E60EB535FB2}" srcOrd="0" destOrd="0" presId="urn:microsoft.com/office/officeart/2005/8/layout/list1"/>
    <dgm:cxn modelId="{74C399BC-43F3-004E-8156-B454D3CBCBFA}" type="presParOf" srcId="{8B901103-090A-064B-9C6C-A320AFD809BB}" destId="{0F046A4A-2270-174F-87D5-6FE98148F00A}" srcOrd="1" destOrd="0" presId="urn:microsoft.com/office/officeart/2005/8/layout/list1"/>
    <dgm:cxn modelId="{0F246581-F731-A64B-8A86-E5EC8C894CE9}" type="presParOf" srcId="{BD05F529-81B7-9243-9E03-720359652E85}" destId="{13E48549-DB2F-D34F-8BC9-517637EE2E04}" srcOrd="1" destOrd="0" presId="urn:microsoft.com/office/officeart/2005/8/layout/list1"/>
    <dgm:cxn modelId="{411EBA69-0F42-2A46-9CF5-BD9A27CF2A6F}" type="presParOf" srcId="{BD05F529-81B7-9243-9E03-720359652E85}" destId="{63DD68C4-CAC6-B148-9272-4A25A7721BDD}" srcOrd="2" destOrd="0" presId="urn:microsoft.com/office/officeart/2005/8/layout/list1"/>
    <dgm:cxn modelId="{0AF75551-3E74-DA41-BCB2-F7D469E96F4A}" type="presParOf" srcId="{BD05F529-81B7-9243-9E03-720359652E85}" destId="{1B66C202-4266-EB4B-8AD7-42EEF17A6203}" srcOrd="3" destOrd="0" presId="urn:microsoft.com/office/officeart/2005/8/layout/list1"/>
    <dgm:cxn modelId="{9BB4AA70-D9BB-D94B-8CB9-DF5A87A03BAA}" type="presParOf" srcId="{BD05F529-81B7-9243-9E03-720359652E85}" destId="{38FED71A-8DC7-0D40-897F-268A36BBFB97}" srcOrd="4" destOrd="0" presId="urn:microsoft.com/office/officeart/2005/8/layout/list1"/>
    <dgm:cxn modelId="{834F4BA9-8041-7B43-A18D-FD1F37917BD1}" type="presParOf" srcId="{38FED71A-8DC7-0D40-897F-268A36BBFB97}" destId="{379CB6E5-CAB9-6744-9BD9-62CCDB2560D7}" srcOrd="0" destOrd="0" presId="urn:microsoft.com/office/officeart/2005/8/layout/list1"/>
    <dgm:cxn modelId="{CEF65E59-1914-1843-BA0D-F25C2DAD56C3}" type="presParOf" srcId="{38FED71A-8DC7-0D40-897F-268A36BBFB97}" destId="{34F84B54-2C36-6A4E-9E91-6ED80C3B1ACB}" srcOrd="1" destOrd="0" presId="urn:microsoft.com/office/officeart/2005/8/layout/list1"/>
    <dgm:cxn modelId="{C33314BD-2DB3-6342-B567-59BA022FCA05}" type="presParOf" srcId="{BD05F529-81B7-9243-9E03-720359652E85}" destId="{51702505-3E27-3F49-9816-45FECA66169A}" srcOrd="5" destOrd="0" presId="urn:microsoft.com/office/officeart/2005/8/layout/list1"/>
    <dgm:cxn modelId="{3B7A47DC-3DE9-404B-9CC3-42699CC810D7}" type="presParOf" srcId="{BD05F529-81B7-9243-9E03-720359652E85}" destId="{15C9A6B9-EA3B-234A-B392-CD94D70CF12A}" srcOrd="6" destOrd="0" presId="urn:microsoft.com/office/officeart/2005/8/layout/list1"/>
    <dgm:cxn modelId="{DF8B7E03-B02E-5942-ADF8-6B07DC71A06E}" type="presParOf" srcId="{BD05F529-81B7-9243-9E03-720359652E85}" destId="{169E8026-2F54-FA44-B3BB-973F1B898F3C}" srcOrd="7" destOrd="0" presId="urn:microsoft.com/office/officeart/2005/8/layout/list1"/>
    <dgm:cxn modelId="{2B566BBD-3D46-8442-BC09-57E1131C6DF1}" type="presParOf" srcId="{BD05F529-81B7-9243-9E03-720359652E85}" destId="{7731FB1F-C0B5-5F46-BB31-2ECF63FAAE9A}" srcOrd="8" destOrd="0" presId="urn:microsoft.com/office/officeart/2005/8/layout/list1"/>
    <dgm:cxn modelId="{1E11B69E-88B9-144A-8501-3C4E7AEB63E1}" type="presParOf" srcId="{7731FB1F-C0B5-5F46-BB31-2ECF63FAAE9A}" destId="{30963E91-5ADC-5F49-8F34-C6A232EEF126}" srcOrd="0" destOrd="0" presId="urn:microsoft.com/office/officeart/2005/8/layout/list1"/>
    <dgm:cxn modelId="{C8F7D7C2-B9C3-7147-B11E-177343C1CD10}" type="presParOf" srcId="{7731FB1F-C0B5-5F46-BB31-2ECF63FAAE9A}" destId="{5E3C054C-4925-8D45-873E-39005E5F08DD}" srcOrd="1" destOrd="0" presId="urn:microsoft.com/office/officeart/2005/8/layout/list1"/>
    <dgm:cxn modelId="{45E8C3F4-393C-A942-95EB-ED267F3968FE}" type="presParOf" srcId="{BD05F529-81B7-9243-9E03-720359652E85}" destId="{3C49FB9D-8AF8-5142-AD45-AB8159773B6B}" srcOrd="9" destOrd="0" presId="urn:microsoft.com/office/officeart/2005/8/layout/list1"/>
    <dgm:cxn modelId="{CC2EEB1C-2753-1B4F-8831-148E53B79BDA}" type="presParOf" srcId="{BD05F529-81B7-9243-9E03-720359652E85}" destId="{A7726745-5951-DB49-B9D5-B3F9AEE4DDF5}" srcOrd="10" destOrd="0" presId="urn:microsoft.com/office/officeart/2005/8/layout/list1"/>
    <dgm:cxn modelId="{0F0D8A28-B70C-3048-AB00-A72282DE7CB7}" type="presParOf" srcId="{BD05F529-81B7-9243-9E03-720359652E85}" destId="{A27E341B-0683-1A45-BD26-A96715162794}" srcOrd="11" destOrd="0" presId="urn:microsoft.com/office/officeart/2005/8/layout/list1"/>
    <dgm:cxn modelId="{B353A45B-A7A1-A44A-8C29-326A21547B75}" type="presParOf" srcId="{BD05F529-81B7-9243-9E03-720359652E85}" destId="{C9E98417-3A1E-5D4E-8A27-AC9287081ECD}" srcOrd="12" destOrd="0" presId="urn:microsoft.com/office/officeart/2005/8/layout/list1"/>
    <dgm:cxn modelId="{336ADE7D-0ACA-7E4D-83CD-FA667CD31E3D}" type="presParOf" srcId="{C9E98417-3A1E-5D4E-8A27-AC9287081ECD}" destId="{8B238D93-6D99-7D44-811C-BF2A909ED63D}" srcOrd="0" destOrd="0" presId="urn:microsoft.com/office/officeart/2005/8/layout/list1"/>
    <dgm:cxn modelId="{2A98FB0F-5936-3B4D-B5B7-ED1078BBA8E3}" type="presParOf" srcId="{C9E98417-3A1E-5D4E-8A27-AC9287081ECD}" destId="{F1F09D83-7CA8-7B4C-BAE6-A00F8C53CC00}" srcOrd="1" destOrd="0" presId="urn:microsoft.com/office/officeart/2005/8/layout/list1"/>
    <dgm:cxn modelId="{236503B3-31AF-9B43-8346-007A75EB6328}" type="presParOf" srcId="{BD05F529-81B7-9243-9E03-720359652E85}" destId="{7C56B012-B548-D141-BE2A-3314D8B8649F}" srcOrd="13" destOrd="0" presId="urn:microsoft.com/office/officeart/2005/8/layout/list1"/>
    <dgm:cxn modelId="{1DEAD267-BF63-D74C-B328-4F3C4F041A20}" type="presParOf" srcId="{BD05F529-81B7-9243-9E03-720359652E85}" destId="{6CFA5E10-2AA6-3D44-A5C0-B937B9F18CB6}" srcOrd="14" destOrd="0" presId="urn:microsoft.com/office/officeart/2005/8/layout/list1"/>
    <dgm:cxn modelId="{D8D1076E-B001-3142-8F34-43C61F0BFC16}" type="presParOf" srcId="{BD05F529-81B7-9243-9E03-720359652E85}" destId="{669299C4-6AFF-724B-8C00-452DB9BB91B5}" srcOrd="15" destOrd="0" presId="urn:microsoft.com/office/officeart/2005/8/layout/list1"/>
    <dgm:cxn modelId="{1F9C05B7-77E5-7D46-AAF6-0F1BA50EB14E}" type="presParOf" srcId="{BD05F529-81B7-9243-9E03-720359652E85}" destId="{429C1EA1-0EA5-324C-BBD5-141084C4E3E6}" srcOrd="16" destOrd="0" presId="urn:microsoft.com/office/officeart/2005/8/layout/list1"/>
    <dgm:cxn modelId="{48BB61E4-EBE8-1C44-8704-8A372D61AE74}" type="presParOf" srcId="{429C1EA1-0EA5-324C-BBD5-141084C4E3E6}" destId="{8F37F42D-9E6F-5B47-AAC8-C45D0B4ACED1}" srcOrd="0" destOrd="0" presId="urn:microsoft.com/office/officeart/2005/8/layout/list1"/>
    <dgm:cxn modelId="{88E1D86A-77CE-1F40-9830-29773D458F1A}" type="presParOf" srcId="{429C1EA1-0EA5-324C-BBD5-141084C4E3E6}" destId="{08348899-C535-6545-A504-1557263C016B}" srcOrd="1" destOrd="0" presId="urn:microsoft.com/office/officeart/2005/8/layout/list1"/>
    <dgm:cxn modelId="{B7502368-E5FF-7947-B351-5E9A03CE22DD}" type="presParOf" srcId="{BD05F529-81B7-9243-9E03-720359652E85}" destId="{49FD7A34-6EC8-F444-B4E8-1A52206848F5}" srcOrd="17" destOrd="0" presId="urn:microsoft.com/office/officeart/2005/8/layout/list1"/>
    <dgm:cxn modelId="{8BFAE66E-CFD0-A941-86AF-72473B262C5C}" type="presParOf" srcId="{BD05F529-81B7-9243-9E03-720359652E85}" destId="{38C63280-C9E0-8E46-BF2F-A151D398D460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0309368-9018-0447-92BA-83C7DE003098}" type="doc">
      <dgm:prSet loTypeId="urn:microsoft.com/office/officeart/2005/8/layout/vList2" loCatId="" qsTypeId="urn:microsoft.com/office/officeart/2005/8/quickstyle/simple3" qsCatId="simple" csTypeId="urn:microsoft.com/office/officeart/2005/8/colors/accent1_5" csCatId="accent1" phldr="1"/>
      <dgm:spPr/>
      <dgm:t>
        <a:bodyPr/>
        <a:lstStyle/>
        <a:p>
          <a:endParaRPr lang="it-IT"/>
        </a:p>
      </dgm:t>
    </dgm:pt>
    <dgm:pt modelId="{DE2025CE-D99C-8442-8C50-1A8104236302}">
      <dgm:prSet custT="1"/>
      <dgm:spPr/>
      <dgm:t>
        <a:bodyPr/>
        <a:lstStyle/>
        <a:p>
          <a:pPr rtl="0"/>
          <a:r>
            <a:rPr lang="it-IT" sz="2800" b="0" i="0" baseline="0" dirty="0"/>
            <a:t>Diffusione  a livello territoriale  dello strumento ECVET , (attività di PCTO  e accoglienza di studenti/lavoratori stranieri) .</a:t>
          </a:r>
          <a:r>
            <a:rPr lang="it-IT" sz="2800" b="0" i="0" baseline="0" dirty="0">
              <a:solidFill>
                <a:srgbClr val="FF0000"/>
              </a:solidFill>
            </a:rPr>
            <a:t>Trasparenza</a:t>
          </a:r>
          <a:r>
            <a:rPr lang="it-IT" sz="2800" b="0" i="0" baseline="0" dirty="0"/>
            <a:t> e </a:t>
          </a:r>
          <a:r>
            <a:rPr lang="it-IT" sz="2800" b="0" i="0" baseline="0" dirty="0">
              <a:solidFill>
                <a:srgbClr val="FF0000"/>
              </a:solidFill>
            </a:rPr>
            <a:t>trasferibilità delle esperienze </a:t>
          </a:r>
          <a:r>
            <a:rPr lang="it-IT" sz="2800" b="0" i="0" baseline="0" dirty="0"/>
            <a:t>in un contesto europeo.</a:t>
          </a:r>
          <a:endParaRPr lang="it-IT" sz="2800" dirty="0"/>
        </a:p>
      </dgm:t>
    </dgm:pt>
    <dgm:pt modelId="{928C3224-9AC0-5849-9A8D-4FFB973968BF}" type="parTrans" cxnId="{853BEB79-AB30-9A4C-B471-5989FE37E5A1}">
      <dgm:prSet/>
      <dgm:spPr/>
      <dgm:t>
        <a:bodyPr/>
        <a:lstStyle/>
        <a:p>
          <a:endParaRPr lang="it-IT"/>
        </a:p>
      </dgm:t>
    </dgm:pt>
    <dgm:pt modelId="{9AE7529B-17EF-CE43-A168-4950EB1AEA80}" type="sibTrans" cxnId="{853BEB79-AB30-9A4C-B471-5989FE37E5A1}">
      <dgm:prSet/>
      <dgm:spPr/>
      <dgm:t>
        <a:bodyPr/>
        <a:lstStyle/>
        <a:p>
          <a:endParaRPr lang="it-IT"/>
        </a:p>
      </dgm:t>
    </dgm:pt>
    <dgm:pt modelId="{2B67462C-769C-D24C-85D4-5F73BAC1410B}">
      <dgm:prSet custT="1"/>
      <dgm:spPr/>
      <dgm:t>
        <a:bodyPr/>
        <a:lstStyle/>
        <a:p>
          <a:pPr rtl="0"/>
          <a:r>
            <a:rPr lang="it-IT" sz="2800" b="0" i="1" baseline="0" dirty="0" err="1"/>
            <a:t>Tool</a:t>
          </a:r>
          <a:r>
            <a:rPr lang="it-IT" sz="2800" b="0" i="0" baseline="0" dirty="0"/>
            <a:t> in grado di contribuire alla permeabilità tra i diversi livelli di istruzione e formazione. Compatibilità, </a:t>
          </a:r>
          <a:r>
            <a:rPr lang="it-IT" sz="2800" b="0" i="0" baseline="0" dirty="0">
              <a:solidFill>
                <a:srgbClr val="FF0000"/>
              </a:solidFill>
            </a:rPr>
            <a:t>comparabilità</a:t>
          </a:r>
          <a:r>
            <a:rPr lang="it-IT" sz="2800" b="0" i="0" baseline="0" dirty="0"/>
            <a:t> e complementarietà tra sistemi </a:t>
          </a:r>
          <a:endParaRPr lang="it-IT" sz="2800" dirty="0"/>
        </a:p>
      </dgm:t>
    </dgm:pt>
    <dgm:pt modelId="{444CE730-0984-2B4D-BA39-8502EA812978}" type="parTrans" cxnId="{68D560DC-EBDC-C14D-BFBC-C7B547906943}">
      <dgm:prSet/>
      <dgm:spPr/>
      <dgm:t>
        <a:bodyPr/>
        <a:lstStyle/>
        <a:p>
          <a:endParaRPr lang="it-IT"/>
        </a:p>
      </dgm:t>
    </dgm:pt>
    <dgm:pt modelId="{018539FF-D416-6143-922B-969CD3A5ADCD}" type="sibTrans" cxnId="{68D560DC-EBDC-C14D-BFBC-C7B547906943}">
      <dgm:prSet/>
      <dgm:spPr/>
      <dgm:t>
        <a:bodyPr/>
        <a:lstStyle/>
        <a:p>
          <a:endParaRPr lang="it-IT"/>
        </a:p>
      </dgm:t>
    </dgm:pt>
    <dgm:pt modelId="{5FE10477-CE6E-FE4F-B347-4493D298747C}">
      <dgm:prSet custT="1"/>
      <dgm:spPr/>
      <dgm:t>
        <a:bodyPr/>
        <a:lstStyle/>
        <a:p>
          <a:pPr rtl="0"/>
          <a:r>
            <a:rPr lang="it-IT" sz="2800" b="0" i="0" baseline="0" dirty="0"/>
            <a:t>Si riallaccia al profilo della persona in formazione la quale può capitalizzare le proprie esperienze formazione/lavoro o </a:t>
          </a:r>
          <a:r>
            <a:rPr lang="it-IT" sz="2800" b="1" i="0" baseline="0" dirty="0"/>
            <a:t>parte di esse</a:t>
          </a:r>
          <a:endParaRPr lang="it-IT" sz="2800" dirty="0"/>
        </a:p>
      </dgm:t>
    </dgm:pt>
    <dgm:pt modelId="{85F40704-A2CA-AC46-84DB-7D2B00027D45}" type="parTrans" cxnId="{CB20CDC9-0AD0-3D41-9E9B-69788E3BA89B}">
      <dgm:prSet/>
      <dgm:spPr/>
      <dgm:t>
        <a:bodyPr/>
        <a:lstStyle/>
        <a:p>
          <a:endParaRPr lang="it-IT"/>
        </a:p>
      </dgm:t>
    </dgm:pt>
    <dgm:pt modelId="{7317BD83-290F-1543-B350-D0EBA5B60E63}" type="sibTrans" cxnId="{CB20CDC9-0AD0-3D41-9E9B-69788E3BA89B}">
      <dgm:prSet/>
      <dgm:spPr/>
      <dgm:t>
        <a:bodyPr/>
        <a:lstStyle/>
        <a:p>
          <a:endParaRPr lang="it-IT"/>
        </a:p>
      </dgm:t>
    </dgm:pt>
    <dgm:pt modelId="{5C5EB1CE-4C82-B442-A524-1DD2181A450B}">
      <dgm:prSet custT="1"/>
      <dgm:spPr/>
      <dgm:t>
        <a:bodyPr/>
        <a:lstStyle/>
        <a:p>
          <a:pPr rtl="0"/>
          <a:r>
            <a:rPr lang="it-IT" sz="2800" b="0" i="0" baseline="0"/>
            <a:t>Prevede strumenti di monitoraggio e valutazione inseriti nel Learning Agreement</a:t>
          </a:r>
          <a:endParaRPr lang="it-IT" sz="2800"/>
        </a:p>
      </dgm:t>
    </dgm:pt>
    <dgm:pt modelId="{C88B9869-9419-4241-83C1-688C15F4F064}" type="parTrans" cxnId="{55649D97-1DFC-594B-BCD6-75301074BCE0}">
      <dgm:prSet/>
      <dgm:spPr/>
      <dgm:t>
        <a:bodyPr/>
        <a:lstStyle/>
        <a:p>
          <a:endParaRPr lang="it-IT"/>
        </a:p>
      </dgm:t>
    </dgm:pt>
    <dgm:pt modelId="{B73625B5-A378-3345-BF01-86B8BF42F8A5}" type="sibTrans" cxnId="{55649D97-1DFC-594B-BCD6-75301074BCE0}">
      <dgm:prSet/>
      <dgm:spPr/>
      <dgm:t>
        <a:bodyPr/>
        <a:lstStyle/>
        <a:p>
          <a:endParaRPr lang="it-IT"/>
        </a:p>
      </dgm:t>
    </dgm:pt>
    <dgm:pt modelId="{906B6705-38E7-5442-8C6D-B714A5139439}">
      <dgm:prSet/>
      <dgm:spPr/>
      <dgm:t>
        <a:bodyPr/>
        <a:lstStyle/>
        <a:p>
          <a:pPr rtl="0"/>
          <a:r>
            <a:rPr lang="it-IT" b="0" i="0" baseline="0" dirty="0"/>
            <a:t>-</a:t>
          </a:r>
          <a:endParaRPr lang="it-IT" dirty="0"/>
        </a:p>
      </dgm:t>
    </dgm:pt>
    <dgm:pt modelId="{5FDF52FC-2B6C-AC41-A330-A88A13B25EB1}" type="parTrans" cxnId="{4E20D5F3-5184-D648-8DD5-8DE34970EE9F}">
      <dgm:prSet/>
      <dgm:spPr/>
      <dgm:t>
        <a:bodyPr/>
        <a:lstStyle/>
        <a:p>
          <a:endParaRPr lang="it-IT"/>
        </a:p>
      </dgm:t>
    </dgm:pt>
    <dgm:pt modelId="{E3706A7C-3664-844A-B01C-803AF430260D}" type="sibTrans" cxnId="{4E20D5F3-5184-D648-8DD5-8DE34970EE9F}">
      <dgm:prSet/>
      <dgm:spPr/>
      <dgm:t>
        <a:bodyPr/>
        <a:lstStyle/>
        <a:p>
          <a:endParaRPr lang="it-IT"/>
        </a:p>
      </dgm:t>
    </dgm:pt>
    <dgm:pt modelId="{F4039CBF-25BB-E144-806B-6500D64E1DA9}">
      <dgm:prSet custT="1"/>
      <dgm:spPr/>
      <dgm:t>
        <a:bodyPr/>
        <a:lstStyle/>
        <a:p>
          <a:pPr rtl="0"/>
          <a:endParaRPr lang="it-IT" sz="2800" b="0" i="0" baseline="0" dirty="0"/>
        </a:p>
        <a:p>
          <a:pPr rtl="0"/>
          <a:r>
            <a:rPr lang="it-IT" sz="2800" b="0" i="0" baseline="0" dirty="0"/>
            <a:t>Si collega ad altri strumenti di trasparenza e riconoscimento europeo quali  EUROPASS, EQAVET, EQF</a:t>
          </a:r>
        </a:p>
        <a:p>
          <a:pPr rtl="0"/>
          <a:r>
            <a:rPr lang="it-IT" sz="2800" b="0" i="0" baseline="0" dirty="0"/>
            <a:t> </a:t>
          </a:r>
          <a:endParaRPr lang="it-IT" sz="2800" dirty="0"/>
        </a:p>
      </dgm:t>
    </dgm:pt>
    <dgm:pt modelId="{1FD0BC9F-F7CF-6B46-9A28-7A77D246B16E}" type="sibTrans" cxnId="{FB5782E1-1053-0643-A77C-C3C271D179BE}">
      <dgm:prSet/>
      <dgm:spPr/>
      <dgm:t>
        <a:bodyPr/>
        <a:lstStyle/>
        <a:p>
          <a:endParaRPr lang="it-IT"/>
        </a:p>
      </dgm:t>
    </dgm:pt>
    <dgm:pt modelId="{DB63C5D1-F582-0D41-BF6E-310ECC4D596F}" type="parTrans" cxnId="{FB5782E1-1053-0643-A77C-C3C271D179BE}">
      <dgm:prSet/>
      <dgm:spPr/>
      <dgm:t>
        <a:bodyPr/>
        <a:lstStyle/>
        <a:p>
          <a:endParaRPr lang="it-IT"/>
        </a:p>
      </dgm:t>
    </dgm:pt>
    <dgm:pt modelId="{1D7F0AB5-D409-FB48-9753-6C6AB7B1161C}" type="pres">
      <dgm:prSet presAssocID="{A0309368-9018-0447-92BA-83C7DE003098}" presName="linear" presStyleCnt="0">
        <dgm:presLayoutVars>
          <dgm:animLvl val="lvl"/>
          <dgm:resizeHandles val="exact"/>
        </dgm:presLayoutVars>
      </dgm:prSet>
      <dgm:spPr/>
    </dgm:pt>
    <dgm:pt modelId="{768BE74F-5CB5-E247-9276-AB773005DEDC}" type="pres">
      <dgm:prSet presAssocID="{DE2025CE-D99C-8442-8C50-1A8104236302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BC7D0B3D-D7C4-F243-B3B4-3E7538B5867D}" type="pres">
      <dgm:prSet presAssocID="{9AE7529B-17EF-CE43-A168-4950EB1AEA80}" presName="spacer" presStyleCnt="0"/>
      <dgm:spPr/>
    </dgm:pt>
    <dgm:pt modelId="{C30B6776-C552-E743-AEDD-3358822C174E}" type="pres">
      <dgm:prSet presAssocID="{2B67462C-769C-D24C-85D4-5F73BAC1410B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07A623FF-5AA8-244A-ABFF-E7C98A6E2C9D}" type="pres">
      <dgm:prSet presAssocID="{018539FF-D416-6143-922B-969CD3A5ADCD}" presName="spacer" presStyleCnt="0"/>
      <dgm:spPr/>
    </dgm:pt>
    <dgm:pt modelId="{A9BAF597-9BAB-7D43-93E1-B41134FE4AA5}" type="pres">
      <dgm:prSet presAssocID="{5FE10477-CE6E-FE4F-B347-4493D298747C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D6DE499E-3A36-8943-BB5D-7A7687F98F0B}" type="pres">
      <dgm:prSet presAssocID="{7317BD83-290F-1543-B350-D0EBA5B60E63}" presName="spacer" presStyleCnt="0"/>
      <dgm:spPr/>
    </dgm:pt>
    <dgm:pt modelId="{35F62FD8-6462-7341-A32E-6FFF3BA2283D}" type="pres">
      <dgm:prSet presAssocID="{5C5EB1CE-4C82-B442-A524-1DD2181A450B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7B698D09-0F47-A840-B9C2-8C9DCD8EC02F}" type="pres">
      <dgm:prSet presAssocID="{B73625B5-A378-3345-BF01-86B8BF42F8A5}" presName="spacer" presStyleCnt="0"/>
      <dgm:spPr/>
    </dgm:pt>
    <dgm:pt modelId="{F7BF69C1-9DA8-FC41-95C2-69535197BE35}" type="pres">
      <dgm:prSet presAssocID="{F4039CBF-25BB-E144-806B-6500D64E1DA9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6F462532-79C8-3A4B-A0D2-8CCBC6DC9037}" type="pres">
      <dgm:prSet presAssocID="{F4039CBF-25BB-E144-806B-6500D64E1DA9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A6125726-53A5-3649-84CD-028B917D8BAF}" type="presOf" srcId="{5FE10477-CE6E-FE4F-B347-4493D298747C}" destId="{A9BAF597-9BAB-7D43-93E1-B41134FE4AA5}" srcOrd="0" destOrd="0" presId="urn:microsoft.com/office/officeart/2005/8/layout/vList2"/>
    <dgm:cxn modelId="{AF3E3076-1E92-174D-AFC4-1A161CE378FC}" type="presOf" srcId="{DE2025CE-D99C-8442-8C50-1A8104236302}" destId="{768BE74F-5CB5-E247-9276-AB773005DEDC}" srcOrd="0" destOrd="0" presId="urn:microsoft.com/office/officeart/2005/8/layout/vList2"/>
    <dgm:cxn modelId="{853BEB79-AB30-9A4C-B471-5989FE37E5A1}" srcId="{A0309368-9018-0447-92BA-83C7DE003098}" destId="{DE2025CE-D99C-8442-8C50-1A8104236302}" srcOrd="0" destOrd="0" parTransId="{928C3224-9AC0-5849-9A8D-4FFB973968BF}" sibTransId="{9AE7529B-17EF-CE43-A168-4950EB1AEA80}"/>
    <dgm:cxn modelId="{127FF780-B475-3449-A327-BC6AB6B146C3}" type="presOf" srcId="{5C5EB1CE-4C82-B442-A524-1DD2181A450B}" destId="{35F62FD8-6462-7341-A32E-6FFF3BA2283D}" srcOrd="0" destOrd="0" presId="urn:microsoft.com/office/officeart/2005/8/layout/vList2"/>
    <dgm:cxn modelId="{AFAEA594-BC02-0944-B26D-1113FA525F84}" type="presOf" srcId="{A0309368-9018-0447-92BA-83C7DE003098}" destId="{1D7F0AB5-D409-FB48-9753-6C6AB7B1161C}" srcOrd="0" destOrd="0" presId="urn:microsoft.com/office/officeart/2005/8/layout/vList2"/>
    <dgm:cxn modelId="{55649D97-1DFC-594B-BCD6-75301074BCE0}" srcId="{A0309368-9018-0447-92BA-83C7DE003098}" destId="{5C5EB1CE-4C82-B442-A524-1DD2181A450B}" srcOrd="3" destOrd="0" parTransId="{C88B9869-9419-4241-83C1-688C15F4F064}" sibTransId="{B73625B5-A378-3345-BF01-86B8BF42F8A5}"/>
    <dgm:cxn modelId="{DF0DE59C-7A8E-3B4C-9531-7267B2D26535}" type="presOf" srcId="{2B67462C-769C-D24C-85D4-5F73BAC1410B}" destId="{C30B6776-C552-E743-AEDD-3358822C174E}" srcOrd="0" destOrd="0" presId="urn:microsoft.com/office/officeart/2005/8/layout/vList2"/>
    <dgm:cxn modelId="{0203CBA3-F7E7-6B48-B74E-D3AD7316315C}" type="presOf" srcId="{F4039CBF-25BB-E144-806B-6500D64E1DA9}" destId="{F7BF69C1-9DA8-FC41-95C2-69535197BE35}" srcOrd="0" destOrd="0" presId="urn:microsoft.com/office/officeart/2005/8/layout/vList2"/>
    <dgm:cxn modelId="{DE8E75B4-6C45-984E-AF90-2011FE426CB4}" type="presOf" srcId="{906B6705-38E7-5442-8C6D-B714A5139439}" destId="{6F462532-79C8-3A4B-A0D2-8CCBC6DC9037}" srcOrd="0" destOrd="0" presId="urn:microsoft.com/office/officeart/2005/8/layout/vList2"/>
    <dgm:cxn modelId="{CB20CDC9-0AD0-3D41-9E9B-69788E3BA89B}" srcId="{A0309368-9018-0447-92BA-83C7DE003098}" destId="{5FE10477-CE6E-FE4F-B347-4493D298747C}" srcOrd="2" destOrd="0" parTransId="{85F40704-A2CA-AC46-84DB-7D2B00027D45}" sibTransId="{7317BD83-290F-1543-B350-D0EBA5B60E63}"/>
    <dgm:cxn modelId="{68D560DC-EBDC-C14D-BFBC-C7B547906943}" srcId="{A0309368-9018-0447-92BA-83C7DE003098}" destId="{2B67462C-769C-D24C-85D4-5F73BAC1410B}" srcOrd="1" destOrd="0" parTransId="{444CE730-0984-2B4D-BA39-8502EA812978}" sibTransId="{018539FF-D416-6143-922B-969CD3A5ADCD}"/>
    <dgm:cxn modelId="{FB5782E1-1053-0643-A77C-C3C271D179BE}" srcId="{A0309368-9018-0447-92BA-83C7DE003098}" destId="{F4039CBF-25BB-E144-806B-6500D64E1DA9}" srcOrd="4" destOrd="0" parTransId="{DB63C5D1-F582-0D41-BF6E-310ECC4D596F}" sibTransId="{1FD0BC9F-F7CF-6B46-9A28-7A77D246B16E}"/>
    <dgm:cxn modelId="{4E20D5F3-5184-D648-8DD5-8DE34970EE9F}" srcId="{F4039CBF-25BB-E144-806B-6500D64E1DA9}" destId="{906B6705-38E7-5442-8C6D-B714A5139439}" srcOrd="0" destOrd="0" parTransId="{5FDF52FC-2B6C-AC41-A330-A88A13B25EB1}" sibTransId="{E3706A7C-3664-844A-B01C-803AF430260D}"/>
    <dgm:cxn modelId="{F571021C-DC06-7441-A206-74269A21C3C2}" type="presParOf" srcId="{1D7F0AB5-D409-FB48-9753-6C6AB7B1161C}" destId="{768BE74F-5CB5-E247-9276-AB773005DEDC}" srcOrd="0" destOrd="0" presId="urn:microsoft.com/office/officeart/2005/8/layout/vList2"/>
    <dgm:cxn modelId="{4346948F-DBC2-DA48-B05C-87DE76E97C26}" type="presParOf" srcId="{1D7F0AB5-D409-FB48-9753-6C6AB7B1161C}" destId="{BC7D0B3D-D7C4-F243-B3B4-3E7538B5867D}" srcOrd="1" destOrd="0" presId="urn:microsoft.com/office/officeart/2005/8/layout/vList2"/>
    <dgm:cxn modelId="{D6DB2908-FF3A-B641-B260-55BC3568D4E4}" type="presParOf" srcId="{1D7F0AB5-D409-FB48-9753-6C6AB7B1161C}" destId="{C30B6776-C552-E743-AEDD-3358822C174E}" srcOrd="2" destOrd="0" presId="urn:microsoft.com/office/officeart/2005/8/layout/vList2"/>
    <dgm:cxn modelId="{6EBD55A9-77C8-E240-A589-062F4285F766}" type="presParOf" srcId="{1D7F0AB5-D409-FB48-9753-6C6AB7B1161C}" destId="{07A623FF-5AA8-244A-ABFF-E7C98A6E2C9D}" srcOrd="3" destOrd="0" presId="urn:microsoft.com/office/officeart/2005/8/layout/vList2"/>
    <dgm:cxn modelId="{93206B93-42D5-8044-9D94-E995E4C5CB06}" type="presParOf" srcId="{1D7F0AB5-D409-FB48-9753-6C6AB7B1161C}" destId="{A9BAF597-9BAB-7D43-93E1-B41134FE4AA5}" srcOrd="4" destOrd="0" presId="urn:microsoft.com/office/officeart/2005/8/layout/vList2"/>
    <dgm:cxn modelId="{41135C77-413E-C24F-A0B3-151E48C16501}" type="presParOf" srcId="{1D7F0AB5-D409-FB48-9753-6C6AB7B1161C}" destId="{D6DE499E-3A36-8943-BB5D-7A7687F98F0B}" srcOrd="5" destOrd="0" presId="urn:microsoft.com/office/officeart/2005/8/layout/vList2"/>
    <dgm:cxn modelId="{20085722-D614-F84C-AB37-AF8727555427}" type="presParOf" srcId="{1D7F0AB5-D409-FB48-9753-6C6AB7B1161C}" destId="{35F62FD8-6462-7341-A32E-6FFF3BA2283D}" srcOrd="6" destOrd="0" presId="urn:microsoft.com/office/officeart/2005/8/layout/vList2"/>
    <dgm:cxn modelId="{D33AAEEC-63AB-7D40-9C46-38CA6672D834}" type="presParOf" srcId="{1D7F0AB5-D409-FB48-9753-6C6AB7B1161C}" destId="{7B698D09-0F47-A840-B9C2-8C9DCD8EC02F}" srcOrd="7" destOrd="0" presId="urn:microsoft.com/office/officeart/2005/8/layout/vList2"/>
    <dgm:cxn modelId="{A59D07B1-84FD-3441-8A3E-5BC4102F4A48}" type="presParOf" srcId="{1D7F0AB5-D409-FB48-9753-6C6AB7B1161C}" destId="{F7BF69C1-9DA8-FC41-95C2-69535197BE35}" srcOrd="8" destOrd="0" presId="urn:microsoft.com/office/officeart/2005/8/layout/vList2"/>
    <dgm:cxn modelId="{16F6842E-A2F3-D64E-8F3F-C14E74B27B3C}" type="presParOf" srcId="{1D7F0AB5-D409-FB48-9753-6C6AB7B1161C}" destId="{6F462532-79C8-3A4B-A0D2-8CCBC6DC9037}" srcOrd="9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FEEED01-0624-FD46-A295-C01A5F026F18}" type="doc">
      <dgm:prSet loTypeId="urn:microsoft.com/office/officeart/2005/8/layout/vList2" loCatId="" qsTypeId="urn:microsoft.com/office/officeart/2005/8/quickstyle/simple3" qsCatId="simple" csTypeId="urn:microsoft.com/office/officeart/2005/8/colors/accent1_5" csCatId="accent1" phldr="1"/>
      <dgm:spPr/>
      <dgm:t>
        <a:bodyPr/>
        <a:lstStyle/>
        <a:p>
          <a:endParaRPr lang="it-IT"/>
        </a:p>
      </dgm:t>
    </dgm:pt>
    <dgm:pt modelId="{7C6D76EC-5846-334A-8CFF-5C25574A99D8}">
      <dgm:prSet custT="1"/>
      <dgm:spPr/>
      <dgm:t>
        <a:bodyPr/>
        <a:lstStyle/>
        <a:p>
          <a:pPr rtl="0"/>
          <a:r>
            <a:rPr lang="it-IT" sz="2800" b="0" i="0" baseline="0" dirty="0"/>
            <a:t>Analisi dei bisogni formativi del territorio </a:t>
          </a:r>
          <a:endParaRPr lang="it-IT" sz="2800" dirty="0"/>
        </a:p>
      </dgm:t>
    </dgm:pt>
    <dgm:pt modelId="{73DAE455-6880-E149-BA1C-6257A8710ACF}" type="parTrans" cxnId="{D1A3F228-AA8E-E548-90F0-CE19FEAE3BAC}">
      <dgm:prSet/>
      <dgm:spPr/>
      <dgm:t>
        <a:bodyPr/>
        <a:lstStyle/>
        <a:p>
          <a:endParaRPr lang="it-IT"/>
        </a:p>
      </dgm:t>
    </dgm:pt>
    <dgm:pt modelId="{F7824E9E-4A39-CE46-B282-55FE41560F48}" type="sibTrans" cxnId="{D1A3F228-AA8E-E548-90F0-CE19FEAE3BAC}">
      <dgm:prSet/>
      <dgm:spPr/>
      <dgm:t>
        <a:bodyPr/>
        <a:lstStyle/>
        <a:p>
          <a:endParaRPr lang="it-IT"/>
        </a:p>
      </dgm:t>
    </dgm:pt>
    <dgm:pt modelId="{5525A4DB-BA54-0A48-9633-35DA7BFAE383}">
      <dgm:prSet custT="1"/>
      <dgm:spPr/>
      <dgm:t>
        <a:bodyPr/>
        <a:lstStyle/>
        <a:p>
          <a:pPr rtl="0"/>
          <a:r>
            <a:rPr lang="it-IT" sz="2800" b="0" i="0" baseline="0" dirty="0"/>
            <a:t>Contrattualizzazione con gli stakeholder – Stipulare protocolli /</a:t>
          </a:r>
          <a:r>
            <a:rPr lang="it-IT" sz="2800" b="0" i="0" baseline="0" dirty="0" err="1"/>
            <a:t>MoU</a:t>
          </a:r>
          <a:r>
            <a:rPr lang="it-IT" sz="2800" b="0" i="0" baseline="0" dirty="0"/>
            <a:t> che mettono in chiaro gli obiettivi dell’azione di tirocinio in termini di risultati di apprendimento da conseguire</a:t>
          </a:r>
          <a:endParaRPr lang="it-IT" sz="2800" dirty="0"/>
        </a:p>
      </dgm:t>
    </dgm:pt>
    <dgm:pt modelId="{3DEAE313-840C-7942-9A97-443A52A96ACC}" type="parTrans" cxnId="{3471CBA0-01C1-4240-AEE9-1AD216A9E1EF}">
      <dgm:prSet/>
      <dgm:spPr/>
      <dgm:t>
        <a:bodyPr/>
        <a:lstStyle/>
        <a:p>
          <a:endParaRPr lang="it-IT"/>
        </a:p>
      </dgm:t>
    </dgm:pt>
    <dgm:pt modelId="{79EE17E6-BA1E-9E48-8FF5-C8F033968497}" type="sibTrans" cxnId="{3471CBA0-01C1-4240-AEE9-1AD216A9E1EF}">
      <dgm:prSet/>
      <dgm:spPr/>
      <dgm:t>
        <a:bodyPr/>
        <a:lstStyle/>
        <a:p>
          <a:endParaRPr lang="it-IT"/>
        </a:p>
      </dgm:t>
    </dgm:pt>
    <dgm:pt modelId="{900E6846-9707-E94F-8A3E-17573567DC53}">
      <dgm:prSet custT="1"/>
      <dgm:spPr/>
      <dgm:t>
        <a:bodyPr/>
        <a:lstStyle/>
        <a:p>
          <a:pPr rtl="0"/>
          <a:r>
            <a:rPr lang="it-IT" sz="2800" b="0" i="0" baseline="0" dirty="0"/>
            <a:t>Contrattualizzazione con  i partecipanti – creazione di un Learning Agreement strutturato in unità di apprendimento da cui scaturiscano compiti svolti dal tirocinante  e i LO correlati </a:t>
          </a:r>
          <a:endParaRPr lang="it-IT" sz="2800" dirty="0"/>
        </a:p>
      </dgm:t>
    </dgm:pt>
    <dgm:pt modelId="{7AE8B641-6878-E945-956E-51CFB8844F8C}" type="parTrans" cxnId="{3EECEEB1-3ECA-F34A-BAF6-8B58CD1D8624}">
      <dgm:prSet/>
      <dgm:spPr/>
      <dgm:t>
        <a:bodyPr/>
        <a:lstStyle/>
        <a:p>
          <a:endParaRPr lang="it-IT"/>
        </a:p>
      </dgm:t>
    </dgm:pt>
    <dgm:pt modelId="{1DA57D50-A2B5-2F42-8603-0B472D490636}" type="sibTrans" cxnId="{3EECEEB1-3ECA-F34A-BAF6-8B58CD1D8624}">
      <dgm:prSet/>
      <dgm:spPr/>
      <dgm:t>
        <a:bodyPr/>
        <a:lstStyle/>
        <a:p>
          <a:endParaRPr lang="it-IT"/>
        </a:p>
      </dgm:t>
    </dgm:pt>
    <dgm:pt modelId="{CA19EBF0-09EB-B241-88E0-134FADFCA8D8}">
      <dgm:prSet custT="1"/>
      <dgm:spPr/>
      <dgm:t>
        <a:bodyPr/>
        <a:lstStyle/>
        <a:p>
          <a:pPr rtl="0"/>
          <a:r>
            <a:rPr lang="it-IT" sz="2800" b="0" i="0" baseline="0" dirty="0"/>
            <a:t>Dettagliare i processi attraverso cui il risultato dell’azione formativa viene valutato, validato e riconosciuto </a:t>
          </a:r>
          <a:endParaRPr lang="it-IT" sz="2800" dirty="0"/>
        </a:p>
      </dgm:t>
    </dgm:pt>
    <dgm:pt modelId="{481E0555-CB4B-F94D-A355-74D339620BB0}" type="parTrans" cxnId="{96BF654F-C663-FC42-BF1E-C7975F346518}">
      <dgm:prSet/>
      <dgm:spPr/>
      <dgm:t>
        <a:bodyPr/>
        <a:lstStyle/>
        <a:p>
          <a:endParaRPr lang="it-IT"/>
        </a:p>
      </dgm:t>
    </dgm:pt>
    <dgm:pt modelId="{385BC1A6-5A85-B946-AC0F-44B85B646048}" type="sibTrans" cxnId="{96BF654F-C663-FC42-BF1E-C7975F346518}">
      <dgm:prSet/>
      <dgm:spPr/>
      <dgm:t>
        <a:bodyPr/>
        <a:lstStyle/>
        <a:p>
          <a:endParaRPr lang="it-IT"/>
        </a:p>
      </dgm:t>
    </dgm:pt>
    <dgm:pt modelId="{11EDB670-3E16-744B-BCC1-24BEACBD21EE}">
      <dgm:prSet custT="1"/>
      <dgm:spPr/>
      <dgm:t>
        <a:bodyPr/>
        <a:lstStyle/>
        <a:p>
          <a:pPr rtl="0"/>
          <a:r>
            <a:rPr lang="it-IT" sz="2800" b="0" i="0" baseline="0" dirty="0"/>
            <a:t>Nel  </a:t>
          </a:r>
          <a:r>
            <a:rPr lang="it-IT" sz="2800" b="0" i="0" baseline="0" dirty="0" err="1"/>
            <a:t>learning</a:t>
          </a:r>
          <a:r>
            <a:rPr lang="it-IT" sz="2800" b="0" i="0" baseline="0" dirty="0"/>
            <a:t> </a:t>
          </a:r>
          <a:r>
            <a:rPr lang="it-IT" sz="2800" b="0" i="0" baseline="0" dirty="0" err="1"/>
            <a:t>agreement</a:t>
          </a:r>
          <a:r>
            <a:rPr lang="it-IT" sz="2800" b="0" i="0" baseline="0" dirty="0"/>
            <a:t>  </a:t>
          </a:r>
          <a:r>
            <a:rPr lang="it-IT" sz="2800" b="0" i="0" baseline="0" dirty="0" err="1"/>
            <a:t>e’</a:t>
          </a:r>
          <a:r>
            <a:rPr lang="it-IT" sz="2800" b="0" i="0" baseline="0" dirty="0"/>
            <a:t> necessario prevedere strumenti di monitoraggio e valutazione che permettano di personalizzare il percorso formativo in itinere ed esplicitino, prima dell’inizio del tirocinio,  le conoscenze, competenze e abilità che si valuteranno</a:t>
          </a:r>
          <a:endParaRPr lang="it-IT" sz="2800" dirty="0"/>
        </a:p>
      </dgm:t>
    </dgm:pt>
    <dgm:pt modelId="{9A5750C2-1413-7044-88A8-17A9FB2B21AE}" type="parTrans" cxnId="{CEB2EAB9-E9AA-E547-B18E-FBAA06AA5EE0}">
      <dgm:prSet/>
      <dgm:spPr/>
      <dgm:t>
        <a:bodyPr/>
        <a:lstStyle/>
        <a:p>
          <a:endParaRPr lang="it-IT"/>
        </a:p>
      </dgm:t>
    </dgm:pt>
    <dgm:pt modelId="{874EAAE0-3DAC-6941-918A-C7A381937F7E}" type="sibTrans" cxnId="{CEB2EAB9-E9AA-E547-B18E-FBAA06AA5EE0}">
      <dgm:prSet/>
      <dgm:spPr/>
      <dgm:t>
        <a:bodyPr/>
        <a:lstStyle/>
        <a:p>
          <a:endParaRPr lang="it-IT"/>
        </a:p>
      </dgm:t>
    </dgm:pt>
    <dgm:pt modelId="{11AC4C66-9032-D14F-AFCC-F2C77B803E00}">
      <dgm:prSet custT="1"/>
      <dgm:spPr/>
      <dgm:t>
        <a:bodyPr/>
        <a:lstStyle/>
        <a:p>
          <a:pPr rtl="0"/>
          <a:r>
            <a:rPr lang="it-IT" sz="2800" b="0" i="0" baseline="0" dirty="0"/>
            <a:t>Inserimento nel curriculum della persona in formazione </a:t>
          </a:r>
          <a:endParaRPr lang="it-IT" sz="2800" dirty="0"/>
        </a:p>
      </dgm:t>
    </dgm:pt>
    <dgm:pt modelId="{45328001-2932-7443-8EB2-8A95FB7C5CE0}" type="parTrans" cxnId="{FD72894A-5DAB-1849-ABE6-89BCAF2821D5}">
      <dgm:prSet/>
      <dgm:spPr/>
      <dgm:t>
        <a:bodyPr/>
        <a:lstStyle/>
        <a:p>
          <a:endParaRPr lang="it-IT"/>
        </a:p>
      </dgm:t>
    </dgm:pt>
    <dgm:pt modelId="{15639207-B1DE-784C-ACE1-6A7A01195060}" type="sibTrans" cxnId="{FD72894A-5DAB-1849-ABE6-89BCAF2821D5}">
      <dgm:prSet/>
      <dgm:spPr/>
      <dgm:t>
        <a:bodyPr/>
        <a:lstStyle/>
        <a:p>
          <a:endParaRPr lang="it-IT"/>
        </a:p>
      </dgm:t>
    </dgm:pt>
    <dgm:pt modelId="{76086881-BE8D-3E49-A721-84B0524612B2}" type="pres">
      <dgm:prSet presAssocID="{FFEEED01-0624-FD46-A295-C01A5F026F18}" presName="linear" presStyleCnt="0">
        <dgm:presLayoutVars>
          <dgm:animLvl val="lvl"/>
          <dgm:resizeHandles val="exact"/>
        </dgm:presLayoutVars>
      </dgm:prSet>
      <dgm:spPr/>
    </dgm:pt>
    <dgm:pt modelId="{4B68C571-8E53-E341-BA32-DA9BF9E7335A}" type="pres">
      <dgm:prSet presAssocID="{7C6D76EC-5846-334A-8CFF-5C25574A99D8}" presName="parentText" presStyleLbl="node1" presStyleIdx="0" presStyleCnt="6" custScaleY="58610">
        <dgm:presLayoutVars>
          <dgm:chMax val="0"/>
          <dgm:bulletEnabled val="1"/>
        </dgm:presLayoutVars>
      </dgm:prSet>
      <dgm:spPr/>
    </dgm:pt>
    <dgm:pt modelId="{E6F00EA1-670D-BE4F-8E41-9DC8B680A723}" type="pres">
      <dgm:prSet presAssocID="{F7824E9E-4A39-CE46-B282-55FE41560F48}" presName="spacer" presStyleCnt="0"/>
      <dgm:spPr/>
    </dgm:pt>
    <dgm:pt modelId="{DACADCE7-A561-F04A-B42A-C6C07B0FA1F4}" type="pres">
      <dgm:prSet presAssocID="{5525A4DB-BA54-0A48-9633-35DA7BFAE383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819608C1-6C0E-D74C-8FA9-D2A437D817F8}" type="pres">
      <dgm:prSet presAssocID="{79EE17E6-BA1E-9E48-8FF5-C8F033968497}" presName="spacer" presStyleCnt="0"/>
      <dgm:spPr/>
    </dgm:pt>
    <dgm:pt modelId="{F343D5F0-BEF9-0B4A-A738-CF279A3ABA75}" type="pres">
      <dgm:prSet presAssocID="{900E6846-9707-E94F-8A3E-17573567DC53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18A7F766-6A74-014D-86D7-2A2441CDD83C}" type="pres">
      <dgm:prSet presAssocID="{1DA57D50-A2B5-2F42-8603-0B472D490636}" presName="spacer" presStyleCnt="0"/>
      <dgm:spPr/>
    </dgm:pt>
    <dgm:pt modelId="{966ED89D-74B8-FD48-BF91-41C89E4F273A}" type="pres">
      <dgm:prSet presAssocID="{CA19EBF0-09EB-B241-88E0-134FADFCA8D8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ACBE61CA-42DD-B142-87EB-BF47062CCBA4}" type="pres">
      <dgm:prSet presAssocID="{385BC1A6-5A85-B946-AC0F-44B85B646048}" presName="spacer" presStyleCnt="0"/>
      <dgm:spPr/>
    </dgm:pt>
    <dgm:pt modelId="{66CA890D-FD43-A24D-823F-37E924195EC1}" type="pres">
      <dgm:prSet presAssocID="{11EDB670-3E16-744B-BCC1-24BEACBD21EE}" presName="parentText" presStyleLbl="node1" presStyleIdx="4" presStyleCnt="6" custScaleY="123213">
        <dgm:presLayoutVars>
          <dgm:chMax val="0"/>
          <dgm:bulletEnabled val="1"/>
        </dgm:presLayoutVars>
      </dgm:prSet>
      <dgm:spPr/>
    </dgm:pt>
    <dgm:pt modelId="{0E350DE7-2BA0-A942-9CAC-ECA9F2FF4820}" type="pres">
      <dgm:prSet presAssocID="{874EAAE0-3DAC-6941-918A-C7A381937F7E}" presName="spacer" presStyleCnt="0"/>
      <dgm:spPr/>
    </dgm:pt>
    <dgm:pt modelId="{606D7697-2774-8944-9192-7B9E04E1A6D3}" type="pres">
      <dgm:prSet presAssocID="{11AC4C66-9032-D14F-AFCC-F2C77B803E00}" presName="parentText" presStyleLbl="node1" presStyleIdx="5" presStyleCnt="6" custScaleY="53709">
        <dgm:presLayoutVars>
          <dgm:chMax val="0"/>
          <dgm:bulletEnabled val="1"/>
        </dgm:presLayoutVars>
      </dgm:prSet>
      <dgm:spPr/>
    </dgm:pt>
  </dgm:ptLst>
  <dgm:cxnLst>
    <dgm:cxn modelId="{18200112-FE05-EC4A-9E0D-54FE3C23BE6B}" type="presOf" srcId="{5525A4DB-BA54-0A48-9633-35DA7BFAE383}" destId="{DACADCE7-A561-F04A-B42A-C6C07B0FA1F4}" srcOrd="0" destOrd="0" presId="urn:microsoft.com/office/officeart/2005/8/layout/vList2"/>
    <dgm:cxn modelId="{917C6D26-5209-F346-B49B-61B854D1396E}" type="presOf" srcId="{FFEEED01-0624-FD46-A295-C01A5F026F18}" destId="{76086881-BE8D-3E49-A721-84B0524612B2}" srcOrd="0" destOrd="0" presId="urn:microsoft.com/office/officeart/2005/8/layout/vList2"/>
    <dgm:cxn modelId="{D1A3F228-AA8E-E548-90F0-CE19FEAE3BAC}" srcId="{FFEEED01-0624-FD46-A295-C01A5F026F18}" destId="{7C6D76EC-5846-334A-8CFF-5C25574A99D8}" srcOrd="0" destOrd="0" parTransId="{73DAE455-6880-E149-BA1C-6257A8710ACF}" sibTransId="{F7824E9E-4A39-CE46-B282-55FE41560F48}"/>
    <dgm:cxn modelId="{FD72894A-5DAB-1849-ABE6-89BCAF2821D5}" srcId="{FFEEED01-0624-FD46-A295-C01A5F026F18}" destId="{11AC4C66-9032-D14F-AFCC-F2C77B803E00}" srcOrd="5" destOrd="0" parTransId="{45328001-2932-7443-8EB2-8A95FB7C5CE0}" sibTransId="{15639207-B1DE-784C-ACE1-6A7A01195060}"/>
    <dgm:cxn modelId="{96BF654F-C663-FC42-BF1E-C7975F346518}" srcId="{FFEEED01-0624-FD46-A295-C01A5F026F18}" destId="{CA19EBF0-09EB-B241-88E0-134FADFCA8D8}" srcOrd="3" destOrd="0" parTransId="{481E0555-CB4B-F94D-A355-74D339620BB0}" sibTransId="{385BC1A6-5A85-B946-AC0F-44B85B646048}"/>
    <dgm:cxn modelId="{E736037B-526F-5041-BC0E-0C8CCA5EA31A}" type="presOf" srcId="{7C6D76EC-5846-334A-8CFF-5C25574A99D8}" destId="{4B68C571-8E53-E341-BA32-DA9BF9E7335A}" srcOrd="0" destOrd="0" presId="urn:microsoft.com/office/officeart/2005/8/layout/vList2"/>
    <dgm:cxn modelId="{812CDA80-5E72-3441-AFAE-26B8DD5C5FE0}" type="presOf" srcId="{900E6846-9707-E94F-8A3E-17573567DC53}" destId="{F343D5F0-BEF9-0B4A-A738-CF279A3ABA75}" srcOrd="0" destOrd="0" presId="urn:microsoft.com/office/officeart/2005/8/layout/vList2"/>
    <dgm:cxn modelId="{3471CBA0-01C1-4240-AEE9-1AD216A9E1EF}" srcId="{FFEEED01-0624-FD46-A295-C01A5F026F18}" destId="{5525A4DB-BA54-0A48-9633-35DA7BFAE383}" srcOrd="1" destOrd="0" parTransId="{3DEAE313-840C-7942-9A97-443A52A96ACC}" sibTransId="{79EE17E6-BA1E-9E48-8FF5-C8F033968497}"/>
    <dgm:cxn modelId="{8E97CFAF-39D9-0F4F-AEA0-9E3AB6F8A0B4}" type="presOf" srcId="{11AC4C66-9032-D14F-AFCC-F2C77B803E00}" destId="{606D7697-2774-8944-9192-7B9E04E1A6D3}" srcOrd="0" destOrd="0" presId="urn:microsoft.com/office/officeart/2005/8/layout/vList2"/>
    <dgm:cxn modelId="{3EECEEB1-3ECA-F34A-BAF6-8B58CD1D8624}" srcId="{FFEEED01-0624-FD46-A295-C01A5F026F18}" destId="{900E6846-9707-E94F-8A3E-17573567DC53}" srcOrd="2" destOrd="0" parTransId="{7AE8B641-6878-E945-956E-51CFB8844F8C}" sibTransId="{1DA57D50-A2B5-2F42-8603-0B472D490636}"/>
    <dgm:cxn modelId="{CEB2EAB9-E9AA-E547-B18E-FBAA06AA5EE0}" srcId="{FFEEED01-0624-FD46-A295-C01A5F026F18}" destId="{11EDB670-3E16-744B-BCC1-24BEACBD21EE}" srcOrd="4" destOrd="0" parTransId="{9A5750C2-1413-7044-88A8-17A9FB2B21AE}" sibTransId="{874EAAE0-3DAC-6941-918A-C7A381937F7E}"/>
    <dgm:cxn modelId="{F18CD0C3-FE38-4043-80FF-305D6402EA77}" type="presOf" srcId="{CA19EBF0-09EB-B241-88E0-134FADFCA8D8}" destId="{966ED89D-74B8-FD48-BF91-41C89E4F273A}" srcOrd="0" destOrd="0" presId="urn:microsoft.com/office/officeart/2005/8/layout/vList2"/>
    <dgm:cxn modelId="{494668CF-A833-CD4D-8DEE-422FA8805268}" type="presOf" srcId="{11EDB670-3E16-744B-BCC1-24BEACBD21EE}" destId="{66CA890D-FD43-A24D-823F-37E924195EC1}" srcOrd="0" destOrd="0" presId="urn:microsoft.com/office/officeart/2005/8/layout/vList2"/>
    <dgm:cxn modelId="{34E28ABA-5080-9F4B-B597-49BE0CA41617}" type="presParOf" srcId="{76086881-BE8D-3E49-A721-84B0524612B2}" destId="{4B68C571-8E53-E341-BA32-DA9BF9E7335A}" srcOrd="0" destOrd="0" presId="urn:microsoft.com/office/officeart/2005/8/layout/vList2"/>
    <dgm:cxn modelId="{D5AA9910-F800-A648-B5AB-7F07E14E8965}" type="presParOf" srcId="{76086881-BE8D-3E49-A721-84B0524612B2}" destId="{E6F00EA1-670D-BE4F-8E41-9DC8B680A723}" srcOrd="1" destOrd="0" presId="urn:microsoft.com/office/officeart/2005/8/layout/vList2"/>
    <dgm:cxn modelId="{B641E809-6427-F843-8807-C70276BE1CB0}" type="presParOf" srcId="{76086881-BE8D-3E49-A721-84B0524612B2}" destId="{DACADCE7-A561-F04A-B42A-C6C07B0FA1F4}" srcOrd="2" destOrd="0" presId="urn:microsoft.com/office/officeart/2005/8/layout/vList2"/>
    <dgm:cxn modelId="{90D269E9-E1A6-DD4E-B269-31CB0DF4CCD3}" type="presParOf" srcId="{76086881-BE8D-3E49-A721-84B0524612B2}" destId="{819608C1-6C0E-D74C-8FA9-D2A437D817F8}" srcOrd="3" destOrd="0" presId="urn:microsoft.com/office/officeart/2005/8/layout/vList2"/>
    <dgm:cxn modelId="{7059E4E2-29E4-8D4E-93D3-807FAD7C892A}" type="presParOf" srcId="{76086881-BE8D-3E49-A721-84B0524612B2}" destId="{F343D5F0-BEF9-0B4A-A738-CF279A3ABA75}" srcOrd="4" destOrd="0" presId="urn:microsoft.com/office/officeart/2005/8/layout/vList2"/>
    <dgm:cxn modelId="{57351B81-77B6-4A45-AA16-C825CA2405B0}" type="presParOf" srcId="{76086881-BE8D-3E49-A721-84B0524612B2}" destId="{18A7F766-6A74-014D-86D7-2A2441CDD83C}" srcOrd="5" destOrd="0" presId="urn:microsoft.com/office/officeart/2005/8/layout/vList2"/>
    <dgm:cxn modelId="{DD82F97A-CD50-8A43-A48E-89D019185B9B}" type="presParOf" srcId="{76086881-BE8D-3E49-A721-84B0524612B2}" destId="{966ED89D-74B8-FD48-BF91-41C89E4F273A}" srcOrd="6" destOrd="0" presId="urn:microsoft.com/office/officeart/2005/8/layout/vList2"/>
    <dgm:cxn modelId="{DF840B80-59AA-7745-AB69-0C696530DB8B}" type="presParOf" srcId="{76086881-BE8D-3E49-A721-84B0524612B2}" destId="{ACBE61CA-42DD-B142-87EB-BF47062CCBA4}" srcOrd="7" destOrd="0" presId="urn:microsoft.com/office/officeart/2005/8/layout/vList2"/>
    <dgm:cxn modelId="{33E10C32-546A-294A-8881-6CCF08F9ADA8}" type="presParOf" srcId="{76086881-BE8D-3E49-A721-84B0524612B2}" destId="{66CA890D-FD43-A24D-823F-37E924195EC1}" srcOrd="8" destOrd="0" presId="urn:microsoft.com/office/officeart/2005/8/layout/vList2"/>
    <dgm:cxn modelId="{DA141746-1AF8-A440-92DC-A366040861F2}" type="presParOf" srcId="{76086881-BE8D-3E49-A721-84B0524612B2}" destId="{0E350DE7-2BA0-A942-9CAC-ECA9F2FF4820}" srcOrd="9" destOrd="0" presId="urn:microsoft.com/office/officeart/2005/8/layout/vList2"/>
    <dgm:cxn modelId="{32C737C2-C515-4442-A34F-28E7C7E487D3}" type="presParOf" srcId="{76086881-BE8D-3E49-A721-84B0524612B2}" destId="{606D7697-2774-8944-9192-7B9E04E1A6D3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5FEE87-EE60-7E42-AC8B-7452209A7EB8}">
      <dsp:nvSpPr>
        <dsp:cNvPr id="0" name=""/>
        <dsp:cNvSpPr/>
      </dsp:nvSpPr>
      <dsp:spPr>
        <a:xfrm>
          <a:off x="0" y="76769"/>
          <a:ext cx="11352442" cy="1566337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/>
            <a:t>L’ Alternanza Scuola Lavoro diviene  curricolare – 400 ore nel triennio degli Istituti Tecnici </a:t>
          </a:r>
        </a:p>
      </dsp:txBody>
      <dsp:txXfrm>
        <a:off x="76462" y="153231"/>
        <a:ext cx="11199518" cy="1413413"/>
      </dsp:txXfrm>
    </dsp:sp>
    <dsp:sp modelId="{05C9A37B-AD52-DE49-921E-B2EA56F32C92}">
      <dsp:nvSpPr>
        <dsp:cNvPr id="0" name=""/>
        <dsp:cNvSpPr/>
      </dsp:nvSpPr>
      <dsp:spPr>
        <a:xfrm>
          <a:off x="0" y="1643106"/>
          <a:ext cx="11352442" cy="463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0440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it-IT" sz="2200" kern="1200" dirty="0"/>
        </a:p>
      </dsp:txBody>
      <dsp:txXfrm>
        <a:off x="0" y="1643106"/>
        <a:ext cx="11352442" cy="463680"/>
      </dsp:txXfrm>
    </dsp:sp>
    <dsp:sp modelId="{3FFA2B52-8180-C94C-9B47-0CADCD33F988}">
      <dsp:nvSpPr>
        <dsp:cNvPr id="0" name=""/>
        <dsp:cNvSpPr/>
      </dsp:nvSpPr>
      <dsp:spPr>
        <a:xfrm>
          <a:off x="0" y="2106786"/>
          <a:ext cx="11352442" cy="1566337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000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2000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/>
            <a:t>Necessità di avviare un rapporto sinergico  tra la scuola e  sistema produttivo  e  ridurre il divario di competenze tra istituzioni formative e impresa.</a:t>
          </a:r>
        </a:p>
      </dsp:txBody>
      <dsp:txXfrm>
        <a:off x="76462" y="2183248"/>
        <a:ext cx="11199518" cy="1413413"/>
      </dsp:txXfrm>
    </dsp:sp>
    <dsp:sp modelId="{BAD897F0-81FF-DD44-870B-3C510D837785}">
      <dsp:nvSpPr>
        <dsp:cNvPr id="0" name=""/>
        <dsp:cNvSpPr/>
      </dsp:nvSpPr>
      <dsp:spPr>
        <a:xfrm>
          <a:off x="0" y="3673124"/>
          <a:ext cx="11352442" cy="463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0440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it-IT" sz="2200" kern="1200" dirty="0"/>
        </a:p>
      </dsp:txBody>
      <dsp:txXfrm>
        <a:off x="0" y="3673124"/>
        <a:ext cx="11352442" cy="463680"/>
      </dsp:txXfrm>
    </dsp:sp>
    <dsp:sp modelId="{2C7FA124-9932-D246-B964-FBB19BA23260}">
      <dsp:nvSpPr>
        <dsp:cNvPr id="0" name=""/>
        <dsp:cNvSpPr/>
      </dsp:nvSpPr>
      <dsp:spPr>
        <a:xfrm>
          <a:off x="0" y="4136804"/>
          <a:ext cx="11352442" cy="1566337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/>
            <a:t>Le esperienze nazionali di alternanza  (ASL) e quelle transnazionali  basate sull’apprendimento in ambito lavorativo  (WBL) si equiparano.</a:t>
          </a:r>
        </a:p>
      </dsp:txBody>
      <dsp:txXfrm>
        <a:off x="76462" y="4213266"/>
        <a:ext cx="11199518" cy="14134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DD68C4-CAC6-B148-9272-4A25A7721BDD}">
      <dsp:nvSpPr>
        <dsp:cNvPr id="0" name=""/>
        <dsp:cNvSpPr/>
      </dsp:nvSpPr>
      <dsp:spPr>
        <a:xfrm>
          <a:off x="0" y="952843"/>
          <a:ext cx="10698235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046A4A-2270-174F-87D5-6FE98148F00A}">
      <dsp:nvSpPr>
        <dsp:cNvPr id="0" name=""/>
        <dsp:cNvSpPr/>
      </dsp:nvSpPr>
      <dsp:spPr>
        <a:xfrm>
          <a:off x="532822" y="48883"/>
          <a:ext cx="10158138" cy="1036800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3057" tIns="0" rIns="283057" bIns="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b="0" i="0" kern="1200" baseline="0" dirty="0"/>
            <a:t>Creazione di una rete di imprese/associazioni/enti coinvolti nella formazione</a:t>
          </a:r>
          <a:endParaRPr lang="it-IT" sz="2800" kern="1200" dirty="0"/>
        </a:p>
      </dsp:txBody>
      <dsp:txXfrm>
        <a:off x="583434" y="99495"/>
        <a:ext cx="10056914" cy="935576"/>
      </dsp:txXfrm>
    </dsp:sp>
    <dsp:sp modelId="{15C9A6B9-EA3B-234A-B392-CD94D70CF12A}">
      <dsp:nvSpPr>
        <dsp:cNvPr id="0" name=""/>
        <dsp:cNvSpPr/>
      </dsp:nvSpPr>
      <dsp:spPr>
        <a:xfrm>
          <a:off x="0" y="2132203"/>
          <a:ext cx="10698235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1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F84B54-2C36-6A4E-9E91-6ED80C3B1ACB}">
      <dsp:nvSpPr>
        <dsp:cNvPr id="0" name=""/>
        <dsp:cNvSpPr/>
      </dsp:nvSpPr>
      <dsp:spPr>
        <a:xfrm>
          <a:off x="532822" y="1228243"/>
          <a:ext cx="10158138" cy="1036800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000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1000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3057" tIns="0" rIns="283057" bIns="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b="0" i="0" kern="1200" baseline="0" dirty="0"/>
            <a:t>Match tra competenze acquisite e bisogni del mondo produttivo</a:t>
          </a:r>
          <a:endParaRPr lang="it-IT" sz="2800" kern="1200" dirty="0"/>
        </a:p>
      </dsp:txBody>
      <dsp:txXfrm>
        <a:off x="583434" y="1278855"/>
        <a:ext cx="10056914" cy="935576"/>
      </dsp:txXfrm>
    </dsp:sp>
    <dsp:sp modelId="{A7726745-5951-DB49-B9D5-B3F9AEE4DDF5}">
      <dsp:nvSpPr>
        <dsp:cNvPr id="0" name=""/>
        <dsp:cNvSpPr/>
      </dsp:nvSpPr>
      <dsp:spPr>
        <a:xfrm>
          <a:off x="0" y="3311564"/>
          <a:ext cx="10698235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3C054C-4925-8D45-873E-39005E5F08DD}">
      <dsp:nvSpPr>
        <dsp:cNvPr id="0" name=""/>
        <dsp:cNvSpPr/>
      </dsp:nvSpPr>
      <dsp:spPr>
        <a:xfrm>
          <a:off x="532822" y="2407603"/>
          <a:ext cx="10158138" cy="1036800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000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2000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3057" tIns="0" rIns="283057" bIns="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b="0" i="0" kern="1200" baseline="0" dirty="0"/>
            <a:t>Revisione continua e  aggiornamento degli standard occupazionali </a:t>
          </a:r>
          <a:endParaRPr lang="it-IT" sz="2800" kern="1200" dirty="0"/>
        </a:p>
      </dsp:txBody>
      <dsp:txXfrm>
        <a:off x="583434" y="2458215"/>
        <a:ext cx="10056914" cy="935576"/>
      </dsp:txXfrm>
    </dsp:sp>
    <dsp:sp modelId="{6CFA5E10-2AA6-3D44-A5C0-B937B9F18CB6}">
      <dsp:nvSpPr>
        <dsp:cNvPr id="0" name=""/>
        <dsp:cNvSpPr/>
      </dsp:nvSpPr>
      <dsp:spPr>
        <a:xfrm>
          <a:off x="0" y="4490924"/>
          <a:ext cx="10698235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3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F09D83-7CA8-7B4C-BAE6-A00F8C53CC00}">
      <dsp:nvSpPr>
        <dsp:cNvPr id="0" name=""/>
        <dsp:cNvSpPr/>
      </dsp:nvSpPr>
      <dsp:spPr>
        <a:xfrm>
          <a:off x="532822" y="3586964"/>
          <a:ext cx="10158138" cy="1036800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3000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3000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3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3057" tIns="0" rIns="283057" bIns="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b="0" i="0" kern="1200" baseline="0" dirty="0"/>
            <a:t>Arricchimento del tessuto economico che si inserisce in un contesto europeo</a:t>
          </a:r>
          <a:endParaRPr lang="it-IT" sz="2800" kern="1200" dirty="0"/>
        </a:p>
      </dsp:txBody>
      <dsp:txXfrm>
        <a:off x="583434" y="3637576"/>
        <a:ext cx="10056914" cy="935576"/>
      </dsp:txXfrm>
    </dsp:sp>
    <dsp:sp modelId="{38C63280-C9E0-8E46-BF2F-A151D398D460}">
      <dsp:nvSpPr>
        <dsp:cNvPr id="0" name=""/>
        <dsp:cNvSpPr/>
      </dsp:nvSpPr>
      <dsp:spPr>
        <a:xfrm>
          <a:off x="0" y="5670284"/>
          <a:ext cx="10698235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348899-C535-6545-A504-1557263C016B}">
      <dsp:nvSpPr>
        <dsp:cNvPr id="0" name=""/>
        <dsp:cNvSpPr/>
      </dsp:nvSpPr>
      <dsp:spPr>
        <a:xfrm>
          <a:off x="540096" y="4743234"/>
          <a:ext cx="10158138" cy="1036800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3057" tIns="0" rIns="283057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/>
            <a:t>Maggiore </a:t>
          </a:r>
          <a:r>
            <a:rPr lang="it-IT" sz="2800" kern="1200" dirty="0" err="1"/>
            <a:t>occupabilità</a:t>
          </a:r>
          <a:endParaRPr lang="it-IT" sz="2800" kern="1200" dirty="0"/>
        </a:p>
      </dsp:txBody>
      <dsp:txXfrm>
        <a:off x="590708" y="4793846"/>
        <a:ext cx="10056914" cy="9355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8BE74F-5CB5-E247-9276-AB773005DEDC}">
      <dsp:nvSpPr>
        <dsp:cNvPr id="0" name=""/>
        <dsp:cNvSpPr/>
      </dsp:nvSpPr>
      <dsp:spPr>
        <a:xfrm>
          <a:off x="0" y="7987"/>
          <a:ext cx="11719421" cy="1209151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b="0" i="0" kern="1200" baseline="0" dirty="0"/>
            <a:t>Diffusione  a livello territoriale  dello strumento ECVET , (attività di PCTO  e accoglienza di studenti/lavoratori stranieri) .</a:t>
          </a:r>
          <a:r>
            <a:rPr lang="it-IT" sz="2800" b="0" i="0" kern="1200" baseline="0" dirty="0">
              <a:solidFill>
                <a:srgbClr val="FF0000"/>
              </a:solidFill>
            </a:rPr>
            <a:t>Trasparenza</a:t>
          </a:r>
          <a:r>
            <a:rPr lang="it-IT" sz="2800" b="0" i="0" kern="1200" baseline="0" dirty="0"/>
            <a:t> e </a:t>
          </a:r>
          <a:r>
            <a:rPr lang="it-IT" sz="2800" b="0" i="0" kern="1200" baseline="0" dirty="0">
              <a:solidFill>
                <a:srgbClr val="FF0000"/>
              </a:solidFill>
            </a:rPr>
            <a:t>trasferibilità delle esperienze </a:t>
          </a:r>
          <a:r>
            <a:rPr lang="it-IT" sz="2800" b="0" i="0" kern="1200" baseline="0" dirty="0"/>
            <a:t>in un contesto europeo.</a:t>
          </a:r>
          <a:endParaRPr lang="it-IT" sz="2800" kern="1200" dirty="0"/>
        </a:p>
      </dsp:txBody>
      <dsp:txXfrm>
        <a:off x="59026" y="67013"/>
        <a:ext cx="11601369" cy="1091099"/>
      </dsp:txXfrm>
    </dsp:sp>
    <dsp:sp modelId="{C30B6776-C552-E743-AEDD-3358822C174E}">
      <dsp:nvSpPr>
        <dsp:cNvPr id="0" name=""/>
        <dsp:cNvSpPr/>
      </dsp:nvSpPr>
      <dsp:spPr>
        <a:xfrm>
          <a:off x="0" y="1224655"/>
          <a:ext cx="11719421" cy="1209151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000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1000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b="0" i="1" kern="1200" baseline="0" dirty="0" err="1"/>
            <a:t>Tool</a:t>
          </a:r>
          <a:r>
            <a:rPr lang="it-IT" sz="2800" b="0" i="0" kern="1200" baseline="0" dirty="0"/>
            <a:t> in grado di contribuire alla permeabilità tra i diversi livelli di istruzione e formazione. Compatibilità, </a:t>
          </a:r>
          <a:r>
            <a:rPr lang="it-IT" sz="2800" b="0" i="0" kern="1200" baseline="0" dirty="0">
              <a:solidFill>
                <a:srgbClr val="FF0000"/>
              </a:solidFill>
            </a:rPr>
            <a:t>comparabilità</a:t>
          </a:r>
          <a:r>
            <a:rPr lang="it-IT" sz="2800" b="0" i="0" kern="1200" baseline="0" dirty="0"/>
            <a:t> e complementarietà tra sistemi </a:t>
          </a:r>
          <a:endParaRPr lang="it-IT" sz="2800" kern="1200" dirty="0"/>
        </a:p>
      </dsp:txBody>
      <dsp:txXfrm>
        <a:off x="59026" y="1283681"/>
        <a:ext cx="11601369" cy="1091099"/>
      </dsp:txXfrm>
    </dsp:sp>
    <dsp:sp modelId="{A9BAF597-9BAB-7D43-93E1-B41134FE4AA5}">
      <dsp:nvSpPr>
        <dsp:cNvPr id="0" name=""/>
        <dsp:cNvSpPr/>
      </dsp:nvSpPr>
      <dsp:spPr>
        <a:xfrm>
          <a:off x="0" y="2441322"/>
          <a:ext cx="11719421" cy="1209151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000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2000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b="0" i="0" kern="1200" baseline="0" dirty="0"/>
            <a:t>Si riallaccia al profilo della persona in formazione la quale può capitalizzare le proprie esperienze formazione/lavoro o </a:t>
          </a:r>
          <a:r>
            <a:rPr lang="it-IT" sz="2800" b="1" i="0" kern="1200" baseline="0" dirty="0"/>
            <a:t>parte di esse</a:t>
          </a:r>
          <a:endParaRPr lang="it-IT" sz="2800" kern="1200" dirty="0"/>
        </a:p>
      </dsp:txBody>
      <dsp:txXfrm>
        <a:off x="59026" y="2500348"/>
        <a:ext cx="11601369" cy="1091099"/>
      </dsp:txXfrm>
    </dsp:sp>
    <dsp:sp modelId="{35F62FD8-6462-7341-A32E-6FFF3BA2283D}">
      <dsp:nvSpPr>
        <dsp:cNvPr id="0" name=""/>
        <dsp:cNvSpPr/>
      </dsp:nvSpPr>
      <dsp:spPr>
        <a:xfrm>
          <a:off x="0" y="3657989"/>
          <a:ext cx="11719421" cy="1209151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3000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3000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3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b="0" i="0" kern="1200" baseline="0"/>
            <a:t>Prevede strumenti di monitoraggio e valutazione inseriti nel Learning Agreement</a:t>
          </a:r>
          <a:endParaRPr lang="it-IT" sz="2800" kern="1200"/>
        </a:p>
      </dsp:txBody>
      <dsp:txXfrm>
        <a:off x="59026" y="3717015"/>
        <a:ext cx="11601369" cy="1091099"/>
      </dsp:txXfrm>
    </dsp:sp>
    <dsp:sp modelId="{F7BF69C1-9DA8-FC41-95C2-69535197BE35}">
      <dsp:nvSpPr>
        <dsp:cNvPr id="0" name=""/>
        <dsp:cNvSpPr/>
      </dsp:nvSpPr>
      <dsp:spPr>
        <a:xfrm>
          <a:off x="0" y="4874656"/>
          <a:ext cx="11719421" cy="1209151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800" b="0" i="0" kern="1200" baseline="0" dirty="0"/>
        </a:p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b="0" i="0" kern="1200" baseline="0" dirty="0"/>
            <a:t>Si collega ad altri strumenti di trasparenza e riconoscimento europeo quali  EUROPASS, EQAVET, EQF</a:t>
          </a:r>
        </a:p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b="0" i="0" kern="1200" baseline="0" dirty="0"/>
            <a:t> </a:t>
          </a:r>
          <a:endParaRPr lang="it-IT" sz="2800" kern="1200" dirty="0"/>
        </a:p>
      </dsp:txBody>
      <dsp:txXfrm>
        <a:off x="59026" y="4933682"/>
        <a:ext cx="11601369" cy="1091099"/>
      </dsp:txXfrm>
    </dsp:sp>
    <dsp:sp modelId="{6F462532-79C8-3A4B-A0D2-8CCBC6DC9037}">
      <dsp:nvSpPr>
        <dsp:cNvPr id="0" name=""/>
        <dsp:cNvSpPr/>
      </dsp:nvSpPr>
      <dsp:spPr>
        <a:xfrm>
          <a:off x="0" y="6083807"/>
          <a:ext cx="11719421" cy="432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2092" tIns="6350" rIns="35560" bIns="6350" numCol="1" spcCol="1270" anchor="t" anchorCtr="0">
          <a:noAutofit/>
        </a:bodyPr>
        <a:lstStyle/>
        <a:p>
          <a:pPr marL="57150" lvl="1" indent="-57150" algn="l" defTabSz="177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400" b="0" i="0" kern="1200" baseline="0" dirty="0"/>
            <a:t>-</a:t>
          </a:r>
          <a:endParaRPr lang="it-IT" sz="400" kern="1200" dirty="0"/>
        </a:p>
      </dsp:txBody>
      <dsp:txXfrm>
        <a:off x="0" y="6083807"/>
        <a:ext cx="11719421" cy="4321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68C571-8E53-E341-BA32-DA9BF9E7335A}">
      <dsp:nvSpPr>
        <dsp:cNvPr id="0" name=""/>
        <dsp:cNvSpPr/>
      </dsp:nvSpPr>
      <dsp:spPr>
        <a:xfrm>
          <a:off x="0" y="4665"/>
          <a:ext cx="11988800" cy="774884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b="0" i="0" kern="1200" baseline="0" dirty="0"/>
            <a:t>Analisi dei bisogni formativi del territorio </a:t>
          </a:r>
          <a:endParaRPr lang="it-IT" sz="2800" kern="1200" dirty="0"/>
        </a:p>
      </dsp:txBody>
      <dsp:txXfrm>
        <a:off x="37827" y="42492"/>
        <a:ext cx="11913146" cy="699230"/>
      </dsp:txXfrm>
    </dsp:sp>
    <dsp:sp modelId="{DACADCE7-A561-F04A-B42A-C6C07B0FA1F4}">
      <dsp:nvSpPr>
        <dsp:cNvPr id="0" name=""/>
        <dsp:cNvSpPr/>
      </dsp:nvSpPr>
      <dsp:spPr>
        <a:xfrm>
          <a:off x="0" y="785815"/>
          <a:ext cx="11988800" cy="1322102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800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800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8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b="0" i="0" kern="1200" baseline="0" dirty="0"/>
            <a:t>Contrattualizzazione con gli stakeholder – Stipulare protocolli /</a:t>
          </a:r>
          <a:r>
            <a:rPr lang="it-IT" sz="2800" b="0" i="0" kern="1200" baseline="0" dirty="0" err="1"/>
            <a:t>MoU</a:t>
          </a:r>
          <a:r>
            <a:rPr lang="it-IT" sz="2800" b="0" i="0" kern="1200" baseline="0" dirty="0"/>
            <a:t> che mettono in chiaro gli obiettivi dell’azione di tirocinio in termini di risultati di apprendimento da conseguire</a:t>
          </a:r>
          <a:endParaRPr lang="it-IT" sz="2800" kern="1200" dirty="0"/>
        </a:p>
      </dsp:txBody>
      <dsp:txXfrm>
        <a:off x="64540" y="850355"/>
        <a:ext cx="11859720" cy="1193022"/>
      </dsp:txXfrm>
    </dsp:sp>
    <dsp:sp modelId="{F343D5F0-BEF9-0B4A-A738-CF279A3ABA75}">
      <dsp:nvSpPr>
        <dsp:cNvPr id="0" name=""/>
        <dsp:cNvSpPr/>
      </dsp:nvSpPr>
      <dsp:spPr>
        <a:xfrm>
          <a:off x="0" y="2114184"/>
          <a:ext cx="11988800" cy="1322102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600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1600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6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b="0" i="0" kern="1200" baseline="0" dirty="0"/>
            <a:t>Contrattualizzazione con  i partecipanti – creazione di un Learning Agreement strutturato in unità di apprendimento da cui scaturiscano compiti svolti dal tirocinante  e i LO correlati </a:t>
          </a:r>
          <a:endParaRPr lang="it-IT" sz="2800" kern="1200" dirty="0"/>
        </a:p>
      </dsp:txBody>
      <dsp:txXfrm>
        <a:off x="64540" y="2178724"/>
        <a:ext cx="11859720" cy="1193022"/>
      </dsp:txXfrm>
    </dsp:sp>
    <dsp:sp modelId="{966ED89D-74B8-FD48-BF91-41C89E4F273A}">
      <dsp:nvSpPr>
        <dsp:cNvPr id="0" name=""/>
        <dsp:cNvSpPr/>
      </dsp:nvSpPr>
      <dsp:spPr>
        <a:xfrm>
          <a:off x="0" y="3442552"/>
          <a:ext cx="11988800" cy="1322102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400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2400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4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b="0" i="0" kern="1200" baseline="0" dirty="0"/>
            <a:t>Dettagliare i processi attraverso cui il risultato dell’azione formativa viene valutato, validato e riconosciuto </a:t>
          </a:r>
          <a:endParaRPr lang="it-IT" sz="2800" kern="1200" dirty="0"/>
        </a:p>
      </dsp:txBody>
      <dsp:txXfrm>
        <a:off x="64540" y="3507092"/>
        <a:ext cx="11859720" cy="1193022"/>
      </dsp:txXfrm>
    </dsp:sp>
    <dsp:sp modelId="{66CA890D-FD43-A24D-823F-37E924195EC1}">
      <dsp:nvSpPr>
        <dsp:cNvPr id="0" name=""/>
        <dsp:cNvSpPr/>
      </dsp:nvSpPr>
      <dsp:spPr>
        <a:xfrm>
          <a:off x="0" y="4770920"/>
          <a:ext cx="11988800" cy="1629001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3200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3200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32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b="0" i="0" kern="1200" baseline="0" dirty="0"/>
            <a:t>Nel  </a:t>
          </a:r>
          <a:r>
            <a:rPr lang="it-IT" sz="2800" b="0" i="0" kern="1200" baseline="0" dirty="0" err="1"/>
            <a:t>learning</a:t>
          </a:r>
          <a:r>
            <a:rPr lang="it-IT" sz="2800" b="0" i="0" kern="1200" baseline="0" dirty="0"/>
            <a:t> </a:t>
          </a:r>
          <a:r>
            <a:rPr lang="it-IT" sz="2800" b="0" i="0" kern="1200" baseline="0" dirty="0" err="1"/>
            <a:t>agreement</a:t>
          </a:r>
          <a:r>
            <a:rPr lang="it-IT" sz="2800" b="0" i="0" kern="1200" baseline="0" dirty="0"/>
            <a:t>  </a:t>
          </a:r>
          <a:r>
            <a:rPr lang="it-IT" sz="2800" b="0" i="0" kern="1200" baseline="0" dirty="0" err="1"/>
            <a:t>e’</a:t>
          </a:r>
          <a:r>
            <a:rPr lang="it-IT" sz="2800" b="0" i="0" kern="1200" baseline="0" dirty="0"/>
            <a:t> necessario prevedere strumenti di monitoraggio e valutazione che permettano di personalizzare il percorso formativo in itinere ed esplicitino, prima dell’inizio del tirocinio,  le conoscenze, competenze e abilità che si valuteranno</a:t>
          </a:r>
          <a:endParaRPr lang="it-IT" sz="2800" kern="1200" dirty="0"/>
        </a:p>
      </dsp:txBody>
      <dsp:txXfrm>
        <a:off x="79521" y="4850441"/>
        <a:ext cx="11829758" cy="1469959"/>
      </dsp:txXfrm>
    </dsp:sp>
    <dsp:sp modelId="{606D7697-2774-8944-9192-7B9E04E1A6D3}">
      <dsp:nvSpPr>
        <dsp:cNvPr id="0" name=""/>
        <dsp:cNvSpPr/>
      </dsp:nvSpPr>
      <dsp:spPr>
        <a:xfrm>
          <a:off x="0" y="6406188"/>
          <a:ext cx="11988800" cy="710087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b="0" i="0" kern="1200" baseline="0" dirty="0"/>
            <a:t>Inserimento nel curriculum della persona in formazione </a:t>
          </a:r>
          <a:endParaRPr lang="it-IT" sz="2800" kern="1200" dirty="0"/>
        </a:p>
      </dsp:txBody>
      <dsp:txXfrm>
        <a:off x="34664" y="6440852"/>
        <a:ext cx="11919472" cy="6407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A653E7-F5CD-2C4F-84C9-D716760DC898}" type="datetimeFigureOut">
              <a:rPr lang="it-IT" smtClean="0"/>
              <a:pPr/>
              <a:t>15/12/2019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5E3723-BADC-DF44-B58E-785941ACA48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3223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1" name="Shape 13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543198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74728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>
            <a:off x="508000" y="6591300"/>
            <a:ext cx="11999453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4" name="Shape 14"/>
          <p:cNvSpPr/>
          <p:nvPr/>
        </p:nvSpPr>
        <p:spPr>
          <a:xfrm>
            <a:off x="508000" y="4089400"/>
            <a:ext cx="12000019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5" name="Shape 15"/>
          <p:cNvSpPr/>
          <p:nvPr/>
        </p:nvSpPr>
        <p:spPr>
          <a:xfrm flipV="1">
            <a:off x="7994302" y="4526255"/>
            <a:ext cx="1" cy="1642759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6" name="Shape 16"/>
          <p:cNvSpPr>
            <a:spLocks noGrp="1"/>
          </p:cNvSpPr>
          <p:nvPr>
            <p:ph type="body" sz="quarter" idx="13"/>
          </p:nvPr>
        </p:nvSpPr>
        <p:spPr>
          <a:xfrm>
            <a:off x="508000" y="3505200"/>
            <a:ext cx="7200900" cy="5080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ClrTx/>
              <a:buSzTx/>
              <a:buFontTx/>
              <a:buNone/>
              <a:defRPr sz="2400" i="1"/>
            </a:lvl1pPr>
          </a:lstStyle>
          <a:p>
            <a:r>
              <a:t>Lorem Ipsum Dolor</a:t>
            </a:r>
          </a:p>
        </p:txBody>
      </p:sp>
      <p:sp>
        <p:nvSpPr>
          <p:cNvPr id="17" name="Shape 17"/>
          <p:cNvSpPr>
            <a:spLocks noGrp="1"/>
          </p:cNvSpPr>
          <p:nvPr>
            <p:ph type="title"/>
          </p:nvPr>
        </p:nvSpPr>
        <p:spPr>
          <a:xfrm>
            <a:off x="508000" y="4140200"/>
            <a:ext cx="7200900" cy="2413000"/>
          </a:xfrm>
          <a:prstGeom prst="rect">
            <a:avLst/>
          </a:prstGeom>
        </p:spPr>
        <p:txBody>
          <a:bodyPr/>
          <a:lstStyle>
            <a:lvl1pPr algn="l"/>
          </a:lstStyle>
          <a:p>
            <a:r>
              <a:t>Testo titolo</a:t>
            </a:r>
          </a:p>
        </p:txBody>
      </p:sp>
      <p:sp>
        <p:nvSpPr>
          <p:cNvPr id="18" name="Shape 18"/>
          <p:cNvSpPr>
            <a:spLocks noGrp="1"/>
          </p:cNvSpPr>
          <p:nvPr>
            <p:ph type="body" sz="quarter" idx="1"/>
          </p:nvPr>
        </p:nvSpPr>
        <p:spPr>
          <a:xfrm>
            <a:off x="8280400" y="4140200"/>
            <a:ext cx="4241800" cy="2413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FontTx/>
              <a:buNone/>
              <a:defRPr sz="2400"/>
            </a:lvl1pPr>
            <a:lvl2pPr marL="0" indent="228600">
              <a:spcBef>
                <a:spcPts val="0"/>
              </a:spcBef>
              <a:buClrTx/>
              <a:buSzTx/>
              <a:buFontTx/>
              <a:buNone/>
              <a:defRPr sz="2400"/>
            </a:lvl2pPr>
            <a:lvl3pPr marL="0" indent="457200">
              <a:spcBef>
                <a:spcPts val="0"/>
              </a:spcBef>
              <a:buClrTx/>
              <a:buSzTx/>
              <a:buFontTx/>
              <a:buNone/>
              <a:defRPr sz="2400"/>
            </a:lvl3pPr>
            <a:lvl4pPr marL="0" indent="685800">
              <a:spcBef>
                <a:spcPts val="0"/>
              </a:spcBef>
              <a:buClrTx/>
              <a:buSzTx/>
              <a:buFontTx/>
              <a:buNone/>
              <a:defRPr sz="2400"/>
            </a:lvl4pPr>
            <a:lvl5pPr marL="0" indent="914400">
              <a:spcBef>
                <a:spcPts val="0"/>
              </a:spcBef>
              <a:buClrTx/>
              <a:buSzTx/>
              <a:buFontTx/>
              <a:buNone/>
              <a:defRPr sz="24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9" name="Shape 1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o - Oriz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 flipV="1">
            <a:off x="7994302" y="7053555"/>
            <a:ext cx="1" cy="1642759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7" name="Shape 27"/>
          <p:cNvSpPr/>
          <p:nvPr/>
        </p:nvSpPr>
        <p:spPr>
          <a:xfrm>
            <a:off x="508000" y="9131300"/>
            <a:ext cx="11999453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8" name="Shape 28"/>
          <p:cNvSpPr/>
          <p:nvPr/>
        </p:nvSpPr>
        <p:spPr>
          <a:xfrm>
            <a:off x="508000" y="6629400"/>
            <a:ext cx="12000019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9" name="Shape 29"/>
          <p:cNvSpPr/>
          <p:nvPr/>
        </p:nvSpPr>
        <p:spPr>
          <a:xfrm flipV="1">
            <a:off x="7994302" y="7053555"/>
            <a:ext cx="1" cy="1642759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sz="quarter" idx="13"/>
          </p:nvPr>
        </p:nvSpPr>
        <p:spPr>
          <a:xfrm>
            <a:off x="508000" y="6096000"/>
            <a:ext cx="7200900" cy="5080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ClrTx/>
              <a:buSzTx/>
              <a:buFontTx/>
              <a:buNone/>
              <a:defRPr sz="2400" i="1"/>
            </a:lvl1pPr>
          </a:lstStyle>
          <a:p>
            <a:r>
              <a:t>Lorem Ipsum Dolor</a:t>
            </a:r>
          </a:p>
        </p:txBody>
      </p:sp>
      <p:sp>
        <p:nvSpPr>
          <p:cNvPr id="31" name="Shape 31"/>
          <p:cNvSpPr>
            <a:spLocks noGrp="1"/>
          </p:cNvSpPr>
          <p:nvPr>
            <p:ph type="pic" idx="14"/>
          </p:nvPr>
        </p:nvSpPr>
        <p:spPr>
          <a:xfrm>
            <a:off x="596900" y="633461"/>
            <a:ext cx="11811000" cy="52070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2" name="Shape 32"/>
          <p:cNvSpPr>
            <a:spLocks noGrp="1"/>
          </p:cNvSpPr>
          <p:nvPr>
            <p:ph type="title"/>
          </p:nvPr>
        </p:nvSpPr>
        <p:spPr>
          <a:xfrm>
            <a:off x="508000" y="6680200"/>
            <a:ext cx="7200900" cy="2413000"/>
          </a:xfrm>
          <a:prstGeom prst="rect">
            <a:avLst/>
          </a:prstGeom>
        </p:spPr>
        <p:txBody>
          <a:bodyPr/>
          <a:lstStyle>
            <a:lvl1pPr algn="l"/>
          </a:lstStyle>
          <a:p>
            <a:r>
              <a:t>Testo titolo</a:t>
            </a:r>
          </a:p>
        </p:txBody>
      </p:sp>
      <p:sp>
        <p:nvSpPr>
          <p:cNvPr id="33" name="Shape 33"/>
          <p:cNvSpPr>
            <a:spLocks noGrp="1"/>
          </p:cNvSpPr>
          <p:nvPr>
            <p:ph type="body" sz="quarter" idx="1"/>
          </p:nvPr>
        </p:nvSpPr>
        <p:spPr>
          <a:xfrm>
            <a:off x="8280400" y="6680200"/>
            <a:ext cx="4241800" cy="2413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FontTx/>
              <a:buNone/>
              <a:defRPr sz="2400"/>
            </a:lvl1pPr>
            <a:lvl2pPr marL="0" indent="228600">
              <a:spcBef>
                <a:spcPts val="0"/>
              </a:spcBef>
              <a:buClrTx/>
              <a:buSzTx/>
              <a:buFontTx/>
              <a:buNone/>
              <a:defRPr sz="2400"/>
            </a:lvl2pPr>
            <a:lvl3pPr marL="0" indent="457200">
              <a:spcBef>
                <a:spcPts val="0"/>
              </a:spcBef>
              <a:buClrTx/>
              <a:buSzTx/>
              <a:buFontTx/>
              <a:buNone/>
              <a:defRPr sz="2400"/>
            </a:lvl3pPr>
            <a:lvl4pPr marL="0" indent="685800">
              <a:spcBef>
                <a:spcPts val="0"/>
              </a:spcBef>
              <a:buClrTx/>
              <a:buSzTx/>
              <a:buFontTx/>
              <a:buNone/>
              <a:defRPr sz="2400"/>
            </a:lvl4pPr>
            <a:lvl5pPr marL="0" indent="914400">
              <a:spcBef>
                <a:spcPts val="0"/>
              </a:spcBef>
              <a:buClrTx/>
              <a:buSzTx/>
              <a:buFontTx/>
              <a:buNone/>
              <a:defRPr sz="24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4" name="Shape 3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olo - Centr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/>
          </p:cNvSpPr>
          <p:nvPr>
            <p:ph type="title"/>
          </p:nvPr>
        </p:nvSpPr>
        <p:spPr>
          <a:xfrm>
            <a:off x="508000" y="3670300"/>
            <a:ext cx="11988800" cy="2413000"/>
          </a:xfrm>
          <a:prstGeom prst="rect">
            <a:avLst/>
          </a:prstGeom>
        </p:spPr>
        <p:txBody>
          <a:bodyPr/>
          <a:lstStyle/>
          <a:p>
            <a:r>
              <a:t>Testo titolo</a:t>
            </a:r>
          </a:p>
        </p:txBody>
      </p:sp>
      <p:sp>
        <p:nvSpPr>
          <p:cNvPr id="42" name="Shape 4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508000" y="4876800"/>
            <a:ext cx="5676374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0" name="Shape 50"/>
          <p:cNvSpPr/>
          <p:nvPr/>
        </p:nvSpPr>
        <p:spPr>
          <a:xfrm>
            <a:off x="508000" y="2768600"/>
            <a:ext cx="5676316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1" name="Shape 51"/>
          <p:cNvSpPr>
            <a:spLocks noGrp="1"/>
          </p:cNvSpPr>
          <p:nvPr>
            <p:ph type="body" sz="quarter" idx="13"/>
          </p:nvPr>
        </p:nvSpPr>
        <p:spPr>
          <a:xfrm>
            <a:off x="508000" y="2171700"/>
            <a:ext cx="5676900" cy="5080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ClrTx/>
              <a:buSzTx/>
              <a:buFontTx/>
              <a:buNone/>
              <a:defRPr sz="2400" i="1"/>
            </a:lvl1pPr>
          </a:lstStyle>
          <a:p>
            <a:r>
              <a:t>Lorem Ipsum Dolor</a:t>
            </a:r>
          </a:p>
        </p:txBody>
      </p:sp>
      <p:sp>
        <p:nvSpPr>
          <p:cNvPr id="52" name="Shape 52"/>
          <p:cNvSpPr>
            <a:spLocks noGrp="1"/>
          </p:cNvSpPr>
          <p:nvPr>
            <p:ph type="pic" sz="half" idx="14"/>
          </p:nvPr>
        </p:nvSpPr>
        <p:spPr>
          <a:xfrm>
            <a:off x="6818219" y="647699"/>
            <a:ext cx="5588001" cy="83312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xfrm>
            <a:off x="508000" y="2806700"/>
            <a:ext cx="5676900" cy="2032000"/>
          </a:xfrm>
          <a:prstGeom prst="rect">
            <a:avLst/>
          </a:prstGeom>
        </p:spPr>
        <p:txBody>
          <a:bodyPr/>
          <a:lstStyle>
            <a:lvl1pPr algn="l">
              <a:defRPr sz="5600"/>
            </a:lvl1pPr>
          </a:lstStyle>
          <a:p>
            <a:r>
              <a:t>Testo titolo</a:t>
            </a:r>
          </a:p>
        </p:txBody>
      </p:sp>
      <p:sp>
        <p:nvSpPr>
          <p:cNvPr id="54" name="Shape 54"/>
          <p:cNvSpPr>
            <a:spLocks noGrp="1"/>
          </p:cNvSpPr>
          <p:nvPr>
            <p:ph type="body" sz="quarter" idx="1"/>
          </p:nvPr>
        </p:nvSpPr>
        <p:spPr>
          <a:xfrm>
            <a:off x="508000" y="5029200"/>
            <a:ext cx="5676900" cy="4013200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buClrTx/>
              <a:buSzTx/>
              <a:buFontTx/>
              <a:buNone/>
              <a:defRPr sz="2400"/>
            </a:lvl1pPr>
            <a:lvl2pPr marL="0" indent="228600">
              <a:spcBef>
                <a:spcPts val="0"/>
              </a:spcBef>
              <a:buClrTx/>
              <a:buSzTx/>
              <a:buFontTx/>
              <a:buNone/>
              <a:defRPr sz="2400"/>
            </a:lvl2pPr>
            <a:lvl3pPr marL="0" indent="457200">
              <a:spcBef>
                <a:spcPts val="0"/>
              </a:spcBef>
              <a:buClrTx/>
              <a:buSzTx/>
              <a:buFontTx/>
              <a:buNone/>
              <a:defRPr sz="2400"/>
            </a:lvl3pPr>
            <a:lvl4pPr marL="0" indent="685800">
              <a:spcBef>
                <a:spcPts val="0"/>
              </a:spcBef>
              <a:buClrTx/>
              <a:buSzTx/>
              <a:buFontTx/>
              <a:buNone/>
              <a:defRPr sz="2400"/>
            </a:lvl4pPr>
            <a:lvl5pPr marL="0" indent="914400">
              <a:spcBef>
                <a:spcPts val="0"/>
              </a:spcBef>
              <a:buClrTx/>
              <a:buSzTx/>
              <a:buFontTx/>
              <a:buNone/>
              <a:defRPr sz="24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55" name="Shape 5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- In al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Testo titolo</a:t>
            </a:r>
          </a:p>
        </p:txBody>
      </p:sp>
      <p:sp>
        <p:nvSpPr>
          <p:cNvPr id="63" name="Shape 6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Testo titolo</a:t>
            </a:r>
          </a:p>
        </p:txBody>
      </p:sp>
      <p:sp>
        <p:nvSpPr>
          <p:cNvPr id="71" name="Shape 7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72" name="Shape 7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/>
          </p:cNvSpPr>
          <p:nvPr>
            <p:ph type="body" idx="1"/>
          </p:nvPr>
        </p:nvSpPr>
        <p:spPr>
          <a:xfrm>
            <a:off x="508000" y="1270000"/>
            <a:ext cx="11988800" cy="7213600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90" name="Shape 9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o - 3 per 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/>
          </p:cNvSpPr>
          <p:nvPr>
            <p:ph type="pic" sz="quarter" idx="13"/>
          </p:nvPr>
        </p:nvSpPr>
        <p:spPr>
          <a:xfrm>
            <a:off x="6856319" y="4772799"/>
            <a:ext cx="5499101" cy="42291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98" name="Shape 98"/>
          <p:cNvSpPr>
            <a:spLocks noGrp="1"/>
          </p:cNvSpPr>
          <p:nvPr>
            <p:ph type="pic" sz="quarter" idx="14"/>
          </p:nvPr>
        </p:nvSpPr>
        <p:spPr>
          <a:xfrm>
            <a:off x="6860562" y="609600"/>
            <a:ext cx="5499101" cy="35306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99" name="Shape 99"/>
          <p:cNvSpPr>
            <a:spLocks noGrp="1"/>
          </p:cNvSpPr>
          <p:nvPr>
            <p:ph type="pic" sz="half" idx="15"/>
          </p:nvPr>
        </p:nvSpPr>
        <p:spPr>
          <a:xfrm>
            <a:off x="557119" y="609599"/>
            <a:ext cx="5588001" cy="83947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0" name="Shape 10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/>
          </p:cNvSpPr>
          <p:nvPr>
            <p:ph type="body" sz="quarter" idx="13"/>
          </p:nvPr>
        </p:nvSpPr>
        <p:spPr>
          <a:xfrm>
            <a:off x="533400" y="5969000"/>
            <a:ext cx="11938000" cy="6096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1200"/>
              </a:spcBef>
              <a:buClrTx/>
              <a:buSzTx/>
              <a:buFontTx/>
              <a:buNone/>
              <a:defRPr sz="3000" i="1"/>
            </a:lvl1pPr>
          </a:lstStyle>
          <a:p>
            <a:r>
              <a:t>–Giovanni Mela</a:t>
            </a:r>
          </a:p>
        </p:txBody>
      </p:sp>
      <p:sp>
        <p:nvSpPr>
          <p:cNvPr id="108" name="Shape 108"/>
          <p:cNvSpPr>
            <a:spLocks noGrp="1"/>
          </p:cNvSpPr>
          <p:nvPr>
            <p:ph type="body" sz="quarter" idx="14"/>
          </p:nvPr>
        </p:nvSpPr>
        <p:spPr>
          <a:xfrm>
            <a:off x="1270000" y="4254500"/>
            <a:ext cx="10464800" cy="7112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FontTx/>
              <a:buNone/>
            </a:lvl1pPr>
          </a:lstStyle>
          <a:p>
            <a:r>
              <a:t>“Inserisci qui una citazione”. </a:t>
            </a:r>
          </a:p>
        </p:txBody>
      </p:sp>
      <p:sp>
        <p:nvSpPr>
          <p:cNvPr id="109" name="Shape 10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508000" y="2171700"/>
            <a:ext cx="11997292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" name="Shape 3"/>
          <p:cNvSpPr/>
          <p:nvPr/>
        </p:nvSpPr>
        <p:spPr>
          <a:xfrm>
            <a:off x="508000" y="635000"/>
            <a:ext cx="11997292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508000" y="800100"/>
            <a:ext cx="11988800" cy="121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Testo titolo</a:t>
            </a: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508000" y="2628900"/>
            <a:ext cx="11988800" cy="609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6324599" y="9258300"/>
            <a:ext cx="342901" cy="4064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4C4946"/>
                </a:solidFill>
              </a:defRPr>
            </a:lvl1pPr>
          </a:lstStyle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hf sldNum="0" hdr="0" dt="0"/>
  <p:txStyles>
    <p:titleStyle>
      <a:lvl1pPr marL="0" marR="0" indent="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1pPr>
      <a:lvl2pPr marL="0" marR="0" indent="22860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2pPr>
      <a:lvl3pPr marL="0" marR="0" indent="45720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3pPr>
      <a:lvl4pPr marL="0" marR="0" indent="68580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4pPr>
      <a:lvl5pPr marL="0" marR="0" indent="91440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5pPr>
      <a:lvl6pPr marL="0" marR="0" indent="114300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6pPr>
      <a:lvl7pPr marL="0" marR="0" indent="137160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7pPr>
      <a:lvl8pPr marL="0" marR="0" indent="160020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8pPr>
      <a:lvl9pPr marL="0" marR="0" indent="182880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ln>
            <a:noFill/>
          </a:ln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9pPr>
    </p:titleStyle>
    <p:bodyStyle>
      <a:lvl1pPr marL="4699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tabLst/>
        <a:defRPr sz="3600" b="0" i="0" u="none" strike="noStrike" cap="none" spc="0" baseline="0">
          <a:ln>
            <a:noFill/>
          </a:ln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1pPr>
      <a:lvl2pPr marL="9398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tabLst/>
        <a:defRPr sz="3600" b="0" i="0" u="none" strike="noStrike" cap="none" spc="0" baseline="0">
          <a:ln>
            <a:noFill/>
          </a:ln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2pPr>
      <a:lvl3pPr marL="14097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tabLst/>
        <a:defRPr sz="3600" b="0" i="0" u="none" strike="noStrike" cap="none" spc="0" baseline="0">
          <a:ln>
            <a:noFill/>
          </a:ln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3pPr>
      <a:lvl4pPr marL="18796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tabLst/>
        <a:defRPr sz="3600" b="0" i="0" u="none" strike="noStrike" cap="none" spc="0" baseline="0">
          <a:ln>
            <a:noFill/>
          </a:ln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4pPr>
      <a:lvl5pPr marL="23495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tabLst/>
        <a:defRPr sz="3600" b="0" i="0" u="none" strike="noStrike" cap="none" spc="0" baseline="0">
          <a:ln>
            <a:noFill/>
          </a:ln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5pPr>
      <a:lvl6pPr marL="28194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tabLst/>
        <a:defRPr sz="3600" b="0" i="0" u="none" strike="noStrike" cap="none" spc="0" baseline="0">
          <a:ln>
            <a:noFill/>
          </a:ln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6pPr>
      <a:lvl7pPr marL="32893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tabLst/>
        <a:defRPr sz="3600" b="0" i="0" u="none" strike="noStrike" cap="none" spc="0" baseline="0">
          <a:ln>
            <a:noFill/>
          </a:ln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7pPr>
      <a:lvl8pPr marL="37592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tabLst/>
        <a:defRPr sz="3600" b="0" i="0" u="none" strike="noStrike" cap="none" spc="0" baseline="0">
          <a:ln>
            <a:noFill/>
          </a:ln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8pPr>
      <a:lvl9pPr marL="42291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tabLst/>
        <a:defRPr sz="3600" b="0" i="0" u="none" strike="noStrike" cap="none" spc="0" baseline="0">
          <a:ln>
            <a:noFill/>
          </a:ln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LA%20expo%20centro%20studi.docx" TargetMode="External"/><Relationship Id="rId2" Type="http://schemas.openxmlformats.org/officeDocument/2006/relationships/hyperlink" Target="file:///\\localhost\Users\MARGHERITA\Desktop\Lexar\ERASMUS%20PLU%202016\KA1%202016\carta%20della%20mobilita\SPERIMENTAZIONE%20ECVET\expo%20centro%20studi\LA%20expo%20centro%20studi.pdf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MOU%20%20COBALTICA%20%20X%20FSF.doc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TRANSCRIPT%20OF%20WORK%202019%20(1).docx" TargetMode="External"/><Relationship Id="rId2" Type="http://schemas.openxmlformats.org/officeDocument/2006/relationships/hyperlink" Target="valutazione%20-%20allegati%20al%20LA.docx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body" idx="13"/>
          </p:nvPr>
        </p:nvSpPr>
        <p:spPr>
          <a:xfrm>
            <a:off x="508000" y="3304717"/>
            <a:ext cx="7200900" cy="908967"/>
          </a:xfrm>
          <a:prstGeom prst="rect">
            <a:avLst/>
          </a:prstGeom>
        </p:spPr>
        <p:txBody>
          <a:bodyPr/>
          <a:lstStyle/>
          <a:p>
            <a:r>
              <a:rPr lang="it-IT" dirty="0">
                <a:solidFill>
                  <a:srgbClr val="6D6355"/>
                </a:solidFill>
              </a:rPr>
              <a:t>Battaglini Margherita </a:t>
            </a:r>
          </a:p>
          <a:p>
            <a:r>
              <a:rPr lang="it-IT" dirty="0">
                <a:solidFill>
                  <a:srgbClr val="6D6355"/>
                </a:solidFill>
              </a:rPr>
              <a:t>Progettazione e cooperazione europea </a:t>
            </a:r>
            <a:endParaRPr dirty="0">
              <a:solidFill>
                <a:srgbClr val="6D6355"/>
              </a:solidFill>
            </a:endParaRPr>
          </a:p>
        </p:txBody>
      </p:sp>
      <p:sp>
        <p:nvSpPr>
          <p:cNvPr id="134" name="Shape 134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sz="5400" dirty="0"/>
              <a:t>ITE </a:t>
            </a:r>
          </a:p>
          <a:p>
            <a:r>
              <a:rPr sz="5400" dirty="0"/>
              <a:t>Feliciano Scarpellini</a:t>
            </a:r>
          </a:p>
        </p:txBody>
      </p:sp>
      <p:sp>
        <p:nvSpPr>
          <p:cNvPr id="135" name="Shape 135"/>
          <p:cNvSpPr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dirty="0">
                <a:solidFill>
                  <a:schemeClr val="bg2">
                    <a:lumMod val="50000"/>
                  </a:schemeClr>
                </a:solidFill>
              </a:rPr>
              <a:t>L'implementazione dello strumento ECVET nella messa a sistema delle </a:t>
            </a:r>
            <a:r>
              <a:rPr dirty="0" err="1">
                <a:solidFill>
                  <a:schemeClr val="bg2">
                    <a:lumMod val="50000"/>
                  </a:schemeClr>
                </a:solidFill>
              </a:rPr>
              <a:t>attività</a:t>
            </a:r>
            <a:r>
              <a:rPr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 PCTO</a:t>
            </a:r>
            <a:r>
              <a:rPr dirty="0">
                <a:solidFill>
                  <a:schemeClr val="bg2">
                    <a:lumMod val="50000"/>
                  </a:schemeClr>
                </a:solidFill>
              </a:rPr>
              <a:t>/WBL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329" y="7802336"/>
            <a:ext cx="2790825" cy="1638300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208" y="8049986"/>
            <a:ext cx="4762500" cy="114300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/>
          </p:cNvSpPr>
          <p:nvPr>
            <p:ph type="body" idx="13"/>
          </p:nvPr>
        </p:nvSpPr>
        <p:spPr>
          <a:xfrm>
            <a:off x="508000" y="1770733"/>
            <a:ext cx="5676900" cy="908967"/>
          </a:xfrm>
          <a:prstGeom prst="rect">
            <a:avLst/>
          </a:prstGeom>
        </p:spPr>
        <p:txBody>
          <a:bodyPr/>
          <a:lstStyle/>
          <a:p>
            <a:r>
              <a:rPr lang="it-IT" dirty="0"/>
              <a:t>INTERNAZIONALIZZAZIONE DELLE ESPERIENZE DI ASL</a:t>
            </a:r>
            <a:endParaRPr dirty="0"/>
          </a:p>
        </p:txBody>
      </p:sp>
      <p:sp>
        <p:nvSpPr>
          <p:cNvPr id="148" name="Shape 1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554990">
              <a:spcBef>
                <a:spcPts val="1500"/>
              </a:spcBef>
              <a:defRPr sz="5320"/>
            </a:lvl1pPr>
          </a:lstStyle>
          <a:p>
            <a:r>
              <a:rPr dirty="0"/>
              <a:t>Alcuni esempi di sperimentazioni locali</a:t>
            </a:r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508000" y="5029200"/>
            <a:ext cx="5676900" cy="2167538"/>
          </a:xfrm>
          <a:prstGeom prst="rect">
            <a:avLst/>
          </a:prstGeom>
        </p:spPr>
        <p:txBody>
          <a:bodyPr/>
          <a:lstStyle/>
          <a:p>
            <a:r>
              <a:rPr lang="it-IT" dirty="0"/>
              <a:t>Lo strumento </a:t>
            </a:r>
            <a:r>
              <a:rPr dirty="0"/>
              <a:t>ECVET </a:t>
            </a:r>
            <a:r>
              <a:rPr lang="it-IT" dirty="0"/>
              <a:t>per valutare validare e riconoscere segmenti di qualificazioni, accumulabili e spendibili </a:t>
            </a:r>
          </a:p>
          <a:p>
            <a:endParaRPr lang="it-IT" dirty="0"/>
          </a:p>
          <a:p>
            <a:r>
              <a:rPr lang="it-IT" dirty="0"/>
              <a:t>	</a:t>
            </a:r>
            <a:endParaRPr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946155" y="672168"/>
            <a:ext cx="5445324" cy="785856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342900" marR="0" indent="-3429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</a:pPr>
            <a:endParaRPr kumimoji="0" lang="it-IT" sz="2400" b="0" i="0" u="none" strike="noStrike" cap="none" spc="0" normalizeH="0" baseline="0" dirty="0">
              <a:ln>
                <a:noFill/>
              </a:ln>
              <a:solidFill>
                <a:srgbClr val="414141"/>
              </a:solidFill>
              <a:effectLst/>
              <a:uFillTx/>
              <a:latin typeface="Palatino"/>
              <a:ea typeface="Palatino"/>
              <a:cs typeface="Palatino"/>
              <a:sym typeface="Palatino"/>
            </a:endParaRPr>
          </a:p>
          <a:p>
            <a:pPr marL="342900" marR="0" indent="-342900" algn="l" defTabSz="584200" rtl="0" fontAlgn="auto" latinLnBrk="0" hangingPunc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lang="it-IT" dirty="0"/>
              <a:t>MOU CENTRO STUDI</a:t>
            </a:r>
            <a:endParaRPr lang="it-IT" dirty="0">
              <a:hlinkClick r:id="rId2" action="ppaction://hlinkfile"/>
            </a:endParaRPr>
          </a:p>
          <a:p>
            <a:pPr marL="342900" marR="0" indent="-342900" algn="l" defTabSz="584200" rtl="0" fontAlgn="auto" latinLnBrk="0" hangingPunc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lang="it-IT" dirty="0">
                <a:hlinkClick r:id="rId3" action="ppaction://hlinkfile"/>
              </a:rPr>
              <a:t>LA expo centro </a:t>
            </a:r>
            <a:r>
              <a:rPr lang="it-IT" dirty="0" err="1">
                <a:hlinkClick r:id="rId3" action="ppaction://hlinkfile"/>
              </a:rPr>
              <a:t>studi.docx</a:t>
            </a:r>
            <a:r>
              <a:rPr lang="it-IT" dirty="0">
                <a:hlinkClick r:id="rId3" action="ppaction://hlinkfile"/>
              </a:rPr>
              <a:t>  </a:t>
            </a:r>
            <a:endParaRPr lang="it-IT" dirty="0"/>
          </a:p>
          <a:p>
            <a:pPr marL="342900" marR="0" indent="-342900" algn="l" defTabSz="584200" rtl="0" fontAlgn="auto" latinLnBrk="0" hangingPunc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lang="it-IT" dirty="0">
                <a:hlinkClick r:id="rId4" action="ppaction://hlinkfile"/>
              </a:rPr>
              <a:t>MOU/LA  COBALTICA </a:t>
            </a:r>
            <a:endParaRPr lang="it-IT" dirty="0"/>
          </a:p>
          <a:p>
            <a:pPr marL="342900" marR="0" indent="-342900" algn="l" defTabSz="584200" rtl="0" fontAlgn="auto" latinLnBrk="0" hangingPunc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lang="it-IT" dirty="0"/>
              <a:t>MOU/LA FAI</a:t>
            </a:r>
          </a:p>
          <a:p>
            <a:pPr marL="342900" marR="0" indent="-342900" algn="l" defTabSz="584200" rtl="0" fontAlgn="auto" latinLnBrk="0" hangingPunc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lang="it-IT" dirty="0"/>
              <a:t>MOU UMBRA GROUP WBW</a:t>
            </a:r>
          </a:p>
          <a:p>
            <a:pPr marL="342900" indent="-342900" algn="l">
              <a:lnSpc>
                <a:spcPct val="200000"/>
              </a:lnSpc>
              <a:buFont typeface="Wingdings" pitchFamily="2" charset="2"/>
              <a:buChar char="v"/>
            </a:pPr>
            <a:r>
              <a:rPr lang="it-IT" dirty="0"/>
              <a:t>LA UMBRA GROUP WBW</a:t>
            </a:r>
          </a:p>
          <a:p>
            <a:pPr marL="342900" marR="0" indent="-342900" algn="l" defTabSz="584200" rtl="0" fontAlgn="auto" latinLnBrk="0" hangingPunc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lang="it-IT" b="1" dirty="0"/>
              <a:t>TIROCINI IN ENTRATA DA PAESI STRANIERI  </a:t>
            </a:r>
            <a:r>
              <a:rPr lang="it-IT" baseline="0" dirty="0"/>
              <a:t>MOU/LA</a:t>
            </a:r>
            <a:r>
              <a:rPr lang="it-IT" dirty="0"/>
              <a:t> </a:t>
            </a:r>
            <a:r>
              <a:rPr lang="it-IT" baseline="0" dirty="0"/>
              <a:t> HOLDAY INN/LE</a:t>
            </a:r>
            <a:r>
              <a:rPr lang="it-IT" dirty="0"/>
              <a:t> MURA/VILLA DEI PLATANI</a:t>
            </a:r>
            <a:endParaRPr kumimoji="0" lang="it-IT" sz="2400" b="0" i="0" u="none" strike="noStrike" cap="none" spc="0" normalizeH="0" baseline="0" dirty="0">
              <a:ln>
                <a:noFill/>
              </a:ln>
              <a:solidFill>
                <a:srgbClr val="414141"/>
              </a:solidFill>
              <a:effectLst/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  <a:hlinkClick r:id="rId2" action="ppaction://hlinkfile"/>
              </a:rPr>
              <a:t>Valutazione</a:t>
            </a:r>
            <a:r>
              <a:rPr lang="it-IT" dirty="0"/>
              <a:t> 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lvl="0" fontAlgn="base"/>
            <a:r>
              <a:rPr lang="it-IT" sz="1800" b="1" dirty="0">
                <a:solidFill>
                  <a:srgbClr val="FF0000"/>
                </a:solidFill>
              </a:rPr>
              <a:t>LEARNERS</a:t>
            </a:r>
            <a:r>
              <a:rPr lang="it-IT" sz="1800" dirty="0"/>
              <a:t>  – </a:t>
            </a:r>
            <a:r>
              <a:rPr lang="en-US" sz="1800" b="1" dirty="0"/>
              <a:t>Interim Questionnaire</a:t>
            </a:r>
            <a:r>
              <a:rPr lang="en-US" sz="1800" dirty="0"/>
              <a:t> -</a:t>
            </a:r>
            <a:r>
              <a:rPr lang="en-US" sz="1800" b="1" dirty="0"/>
              <a:t> Annex 3</a:t>
            </a:r>
            <a:r>
              <a:rPr lang="en-US" sz="1800" dirty="0"/>
              <a:t>. The student will fill a monitoring questionnaire after 2 weeks from the beginning about the placement, organizational problems and their integration in the professional and socio cultural context </a:t>
            </a:r>
            <a:r>
              <a:rPr lang="en-US" sz="1800" b="1" dirty="0"/>
              <a:t>Feedback questionnaire</a:t>
            </a:r>
            <a:r>
              <a:rPr lang="en-US" sz="1800" dirty="0"/>
              <a:t> –</a:t>
            </a:r>
            <a:r>
              <a:rPr lang="en-US" sz="1800" b="1" dirty="0"/>
              <a:t>Annex 4</a:t>
            </a:r>
            <a:r>
              <a:rPr lang="en-US" sz="1800" dirty="0"/>
              <a:t> - it will evaluate different aspects of the mobility ( organizational, support, training contents, accommodation, tutoring, weak and strong points)</a:t>
            </a:r>
            <a:r>
              <a:rPr lang="en-US" sz="1800" b="1" dirty="0"/>
              <a:t>Final report</a:t>
            </a:r>
            <a:r>
              <a:rPr lang="en-US" sz="1800" dirty="0"/>
              <a:t> - Final  report will include the following information: participant’s details, company’s details, competences acquired during the mobility, positive en negative aspects of the mobility, conclusions .</a:t>
            </a:r>
            <a:endParaRPr lang="it-IT" sz="1800" dirty="0"/>
          </a:p>
          <a:p>
            <a:pPr lvl="0" fontAlgn="base"/>
            <a:r>
              <a:rPr lang="it-IT" sz="1800" b="1" dirty="0">
                <a:solidFill>
                  <a:srgbClr val="FF0000"/>
                </a:solidFill>
              </a:rPr>
              <a:t>HOST ORGANIZATION – TUTOR </a:t>
            </a:r>
            <a:r>
              <a:rPr lang="it-IT" sz="1800" dirty="0"/>
              <a:t>– </a:t>
            </a:r>
            <a:r>
              <a:rPr lang="en-US" sz="1800" b="1" dirty="0"/>
              <a:t>Interim questionnaire  </a:t>
            </a:r>
            <a:r>
              <a:rPr lang="en-US" sz="1800" dirty="0"/>
              <a:t> </a:t>
            </a:r>
            <a:r>
              <a:rPr lang="en-US" sz="1800" b="1" dirty="0"/>
              <a:t>Annex 5</a:t>
            </a:r>
            <a:r>
              <a:rPr lang="en-US" sz="1800" dirty="0"/>
              <a:t>-   - the host organization tutor will assess the learner's performance and achievement of learning outcomes.  Both professional and transversal competences will be monitored to carry out corrective actions if needed </a:t>
            </a:r>
            <a:r>
              <a:rPr lang="en-US" sz="1800" b="1" dirty="0">
                <a:hlinkClick r:id="rId3" action="ppaction://hlinkfile"/>
              </a:rPr>
              <a:t>Transcript of Work</a:t>
            </a:r>
            <a:r>
              <a:rPr lang="en-US" sz="1800" b="1" dirty="0"/>
              <a:t>.  Annex 6</a:t>
            </a:r>
            <a:r>
              <a:rPr lang="en-US" sz="1800" dirty="0"/>
              <a:t>. Annex VI - It is a sheet to evaluate the learners’ professional, personal and social  achievements.</a:t>
            </a:r>
            <a:endParaRPr lang="it-IT" sz="1800" dirty="0"/>
          </a:p>
          <a:p>
            <a:pPr lvl="0" fontAlgn="base"/>
            <a:r>
              <a:rPr lang="it-IT" sz="1800" b="1" dirty="0">
                <a:solidFill>
                  <a:srgbClr val="FF0000"/>
                </a:solidFill>
              </a:rPr>
              <a:t>INTERMEDIATE ORGANIZATION </a:t>
            </a:r>
            <a:r>
              <a:rPr lang="it-IT" sz="1800" b="1" dirty="0"/>
              <a:t>– </a:t>
            </a:r>
            <a:r>
              <a:rPr lang="en-US" sz="1800" b="1" dirty="0"/>
              <a:t>Meetings</a:t>
            </a:r>
            <a:r>
              <a:rPr lang="en-US" sz="1800" dirty="0"/>
              <a:t> – The Intermediary organization will organize </a:t>
            </a:r>
            <a:r>
              <a:rPr lang="en-US" sz="1800" b="1" dirty="0"/>
              <a:t>interim meetings</a:t>
            </a:r>
            <a:r>
              <a:rPr lang="en-US" sz="1800" dirty="0"/>
              <a:t> with tutors, accompanying teachers and students in order to get further information about the stage and or investigate into specific aspect that may occur during the mobility .</a:t>
            </a:r>
            <a:r>
              <a:rPr lang="en-US" sz="1800" b="1" dirty="0"/>
              <a:t>Final report –  </a:t>
            </a:r>
            <a:r>
              <a:rPr lang="en-US" sz="1800" dirty="0"/>
              <a:t>The tutor will deliver a final report including the following information:</a:t>
            </a:r>
            <a:r>
              <a:rPr lang="en-US" sz="1800" b="1" dirty="0"/>
              <a:t> </a:t>
            </a:r>
            <a:r>
              <a:rPr lang="en-US" sz="1800" dirty="0"/>
              <a:t>participant’s details company’s details, competences acquired during the mobility, positive en negative aspects of the mobility, conclusions</a:t>
            </a:r>
            <a:endParaRPr lang="it-IT" sz="1800" dirty="0"/>
          </a:p>
          <a:p>
            <a:pPr lvl="0" fontAlgn="base"/>
            <a:r>
              <a:rPr lang="it-IT" sz="1800" b="1" dirty="0">
                <a:solidFill>
                  <a:srgbClr val="FF0000"/>
                </a:solidFill>
              </a:rPr>
              <a:t>SENDING ORGANIZATION </a:t>
            </a:r>
            <a:r>
              <a:rPr lang="en-US" sz="1800" b="1" dirty="0"/>
              <a:t>Interim questionnaire</a:t>
            </a:r>
            <a:r>
              <a:rPr lang="en-US" sz="1800" dirty="0"/>
              <a:t>  - </a:t>
            </a:r>
            <a:r>
              <a:rPr lang="en-US" sz="1800" b="1" dirty="0"/>
              <a:t>Annex 7</a:t>
            </a:r>
            <a:r>
              <a:rPr lang="en-US" sz="1800" dirty="0"/>
              <a:t> - The accompanying persons  will fill an interim questionnaire to monitor the placement and to carry out corrective actions if necessary  </a:t>
            </a:r>
            <a:r>
              <a:rPr lang="en-US" sz="1800" b="1" dirty="0"/>
              <a:t>Final Report – </a:t>
            </a:r>
            <a:r>
              <a:rPr lang="en-US" sz="1800" dirty="0"/>
              <a:t>The Sending Organization will  </a:t>
            </a:r>
            <a:r>
              <a:rPr lang="en-US" sz="1800" dirty="0" err="1"/>
              <a:t>synthetize</a:t>
            </a:r>
            <a:r>
              <a:rPr lang="en-US" sz="1800" dirty="0"/>
              <a:t> the information collected in the above documents and  will include it in the project final report</a:t>
            </a:r>
            <a:endParaRPr lang="it-IT" sz="1800" dirty="0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it-IT" dirty="0"/>
              <a:t>Alcuni </a:t>
            </a:r>
            <a:r>
              <a:rPr dirty="0"/>
              <a:t>nodi da sciogliere</a:t>
            </a:r>
          </a:p>
        </p:txBody>
      </p:sp>
      <p:sp>
        <p:nvSpPr>
          <p:cNvPr id="162" name="Shape 162"/>
          <p:cNvSpPr>
            <a:spLocks noGrp="1"/>
          </p:cNvSpPr>
          <p:nvPr>
            <p:ph type="body" idx="1"/>
          </p:nvPr>
        </p:nvSpPr>
        <p:spPr>
          <a:xfrm>
            <a:off x="508000" y="2328356"/>
            <a:ext cx="11988800" cy="6311578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r>
              <a:rPr lang="it-IT" sz="2800" dirty="0"/>
              <a:t>Maggiore diffusione tra gli </a:t>
            </a:r>
            <a:r>
              <a:rPr lang="it-IT" sz="2800" dirty="0" err="1"/>
              <a:t>stakeholders</a:t>
            </a:r>
            <a:r>
              <a:rPr lang="it-IT" sz="2800" dirty="0"/>
              <a:t> degli strumenti europei di qualità e trasparenza, soprattutto in un sistema come quello Italiano nel quale gran parte della formazione al lavoro si svolge in ambito scolastico . Questo permetterebbe di attenuare  la </a:t>
            </a:r>
            <a:r>
              <a:rPr lang="it-IT" sz="2800" i="1" dirty="0" err="1"/>
              <a:t>skills</a:t>
            </a:r>
            <a:r>
              <a:rPr lang="it-IT" sz="2800" i="1" dirty="0"/>
              <a:t> </a:t>
            </a:r>
            <a:r>
              <a:rPr lang="it-IT" sz="2800" i="1" dirty="0" err="1"/>
              <a:t>obsolence</a:t>
            </a:r>
            <a:r>
              <a:rPr lang="it-IT" sz="2800" i="1" dirty="0"/>
              <a:t> </a:t>
            </a:r>
            <a:r>
              <a:rPr lang="it-IT" sz="2800" dirty="0"/>
              <a:t>e il  </a:t>
            </a:r>
            <a:r>
              <a:rPr lang="it-IT" sz="2800" i="1" dirty="0" err="1"/>
              <a:t>mismach</a:t>
            </a:r>
            <a:r>
              <a:rPr lang="it-IT" sz="2800" dirty="0"/>
              <a:t> tra formazione e lavoro nonché aprire la strada a nuove forme di apprendimento </a:t>
            </a:r>
          </a:p>
          <a:p>
            <a:r>
              <a:rPr lang="it-IT" sz="2800" dirty="0"/>
              <a:t>Carenza del sistema di crediti ECVET .  Non è possibile attualmente assegnare dei crediti misurabili alle unità di apprendimento /tirocini</a:t>
            </a:r>
          </a:p>
          <a:p>
            <a:r>
              <a:rPr lang="it-IT" sz="2800" dirty="0"/>
              <a:t>In particolare, nel sistema scolastico italiano si ha grande difficoltà ad assegnare un valore numerico alle esperienze di  PCTO/WBL poiché manca, a livello nazionale, un meccanismo di  crediti.  Il sistema italiano delle qualificazioni é molto frammentato ed ogni regione ha sperimentato sistemi diversi che non comunicano tra di loro . Purtroppo ci si deve limitare a far confluire i risultati del tirocinio nel voto delle singole discipline.  </a:t>
            </a:r>
            <a:endParaRPr dirty="0"/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b="1" dirty="0"/>
              <a:t>VALIDAZIONE E RICONOSCIMENTO </a:t>
            </a:r>
            <a:br>
              <a:rPr lang="it-IT" sz="3600" b="1" dirty="0"/>
            </a:br>
            <a:r>
              <a:rPr lang="it-IT" sz="3600" b="1" dirty="0"/>
              <a:t>PCTO/WBL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/>
              <a:t>The school will assess the learning experience abroad considering it as a curricular experience, such as WBL experience carried out in Italy.</a:t>
            </a:r>
            <a:endParaRPr lang="it-IT" sz="2000" dirty="0"/>
          </a:p>
          <a:p>
            <a:r>
              <a:rPr lang="en-US" sz="2000" dirty="0"/>
              <a:t>The Class  Board will examine the collected documentation about the Mobility:  Certificate of Attendance, Transcript of work , </a:t>
            </a:r>
            <a:r>
              <a:rPr lang="en-US" sz="2000" dirty="0" err="1"/>
              <a:t>Europass</a:t>
            </a:r>
            <a:r>
              <a:rPr lang="en-US" sz="2000" dirty="0"/>
              <a:t>, OLS results referred to Linguistic competences, LA, Host Organization’s Final Report</a:t>
            </a:r>
          </a:p>
          <a:p>
            <a:pPr lvl="0" fontAlgn="base"/>
            <a:r>
              <a:rPr lang="en-US" sz="2000" dirty="0"/>
              <a:t>The Class Board l will converge the evaluation of the mobility experience on the marks of the following subjects : Economics, Foreign Languages, Computer Sciences and General Behavior.</a:t>
            </a:r>
            <a:endParaRPr lang="it-IT" sz="2000" dirty="0"/>
          </a:p>
          <a:p>
            <a:pPr lvl="0" fontAlgn="base"/>
            <a:r>
              <a:rPr lang="en-US" sz="2000" dirty="0"/>
              <a:t>Knowledge, Skills and Competence will be taken into account giving a great relevance to transversal competences. </a:t>
            </a:r>
            <a:endParaRPr lang="it-IT" sz="2000" dirty="0"/>
          </a:p>
          <a:p>
            <a:pPr lvl="0" fontAlgn="base"/>
            <a:r>
              <a:rPr lang="en-US" sz="2000" dirty="0"/>
              <a:t>The results will be evaluated in the students’ curricula during intermediate evaluations (January 2020) and final evaluation (June 2020). </a:t>
            </a:r>
            <a:endParaRPr lang="it-IT" sz="2000" dirty="0"/>
          </a:p>
          <a:p>
            <a:pPr lvl="0" fontAlgn="base"/>
            <a:r>
              <a:rPr lang="en-US" sz="2000" dirty="0"/>
              <a:t>The Class Board could decide to assign “1 additional credit mark “ to the ones  provided for by the Italian legislation.</a:t>
            </a:r>
            <a:endParaRPr lang="it-IT" sz="2000" dirty="0"/>
          </a:p>
          <a:p>
            <a:r>
              <a:rPr lang="en-US" sz="2000" dirty="0"/>
              <a:t>The student will report his/her experience during the Final State Exam where a special commission will evaluate the professional impact of the experience (June 2020).</a:t>
            </a:r>
            <a:endParaRPr lang="it-IT" sz="2000" dirty="0"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4400" dirty="0">
                <a:solidFill>
                  <a:srgbClr val="404040"/>
                </a:solidFill>
              </a:rPr>
              <a:t>Grazie per l’attenzione </a:t>
            </a:r>
          </a:p>
        </p:txBody>
      </p:sp>
    </p:spTree>
    <p:extLst>
      <p:ext uri="{BB962C8B-B14F-4D97-AF65-F5344CB8AC3E}">
        <p14:creationId xmlns:p14="http://schemas.microsoft.com/office/powerpoint/2010/main" val="3620235393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932946"/>
              </p:ext>
            </p:extLst>
          </p:nvPr>
        </p:nvGraphicFramePr>
        <p:xfrm>
          <a:off x="558800" y="2048933"/>
          <a:ext cx="11954933" cy="6707380"/>
        </p:xfrm>
        <a:graphic>
          <a:graphicData uri="http://schemas.openxmlformats.org/drawingml/2006/table">
            <a:tbl>
              <a:tblPr firstRow="1" bandRow="1">
                <a:tableStyleId>{33BA23B1-9221-436E-865A-0063620EA4FD}</a:tableStyleId>
              </a:tblPr>
              <a:tblGrid>
                <a:gridCol w="119549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4172">
                <a:tc>
                  <a:txBody>
                    <a:bodyPr/>
                    <a:lstStyle/>
                    <a:p>
                      <a:r>
                        <a:rPr lang="it-IT" sz="2800" dirty="0"/>
                        <a:t>PROGETTI COMENIUS – PROGRAMMA SOCRATES /LLP</a:t>
                      </a:r>
                      <a:r>
                        <a:rPr lang="it-IT" sz="2800" baseline="0" dirty="0"/>
                        <a:t> </a:t>
                      </a:r>
                      <a:endParaRPr lang="it-IT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4362">
                <a:tc>
                  <a:txBody>
                    <a:bodyPr/>
                    <a:lstStyle/>
                    <a:p>
                      <a:pPr algn="l"/>
                      <a:r>
                        <a:rPr lang="it-IT" sz="1800" u="sng" cap="small" dirty="0"/>
                        <a:t>2000/2001</a:t>
                      </a:r>
                      <a:r>
                        <a:rPr lang="it-IT" sz="1800" u="none" cap="none" baseline="0" dirty="0"/>
                        <a:t>  </a:t>
                      </a:r>
                      <a:r>
                        <a:rPr lang="it-IT" sz="1800" u="sng" cap="small" dirty="0"/>
                        <a:t>M.E.C Mosaico Europeo de </a:t>
                      </a:r>
                      <a:r>
                        <a:rPr lang="it-IT" sz="1800" u="sng" cap="small" dirty="0" err="1"/>
                        <a:t>Culturas</a:t>
                      </a:r>
                      <a:r>
                        <a:rPr lang="it-IT" sz="1800" u="sng" cap="small" dirty="0"/>
                        <a:t>  </a:t>
                      </a:r>
                      <a:r>
                        <a:rPr lang="it-IT" sz="1800" u="none" cap="none" baseline="0" dirty="0"/>
                        <a:t>      </a:t>
                      </a:r>
                      <a:r>
                        <a:rPr lang="it-IT" sz="1800" u="sng" cap="small" dirty="0"/>
                        <a:t>ITALIA – SPAGNA  - </a:t>
                      </a:r>
                      <a:r>
                        <a:rPr lang="it-IT" sz="1800" u="none" cap="small" dirty="0"/>
                        <a:t>CAPOFILA SCARPELLINI</a:t>
                      </a:r>
                      <a:br>
                        <a:rPr lang="it-IT" sz="1800" dirty="0"/>
                      </a:br>
                      <a:endParaRPr lang="it-IT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562">
                <a:tc>
                  <a:txBody>
                    <a:bodyPr/>
                    <a:lstStyle/>
                    <a:p>
                      <a:pPr algn="l"/>
                      <a:r>
                        <a:rPr lang="it-IT" sz="1800" u="sng" cap="small" dirty="0"/>
                        <a:t>2003-2004 </a:t>
                      </a:r>
                      <a:r>
                        <a:rPr lang="it-IT" sz="1800" u="none" cap="none" baseline="0" dirty="0"/>
                        <a:t>   </a:t>
                      </a:r>
                      <a:r>
                        <a:rPr lang="it-IT" sz="1800" u="sng" cap="small" dirty="0"/>
                        <a:t>ECO-TOUR </a:t>
                      </a:r>
                      <a:r>
                        <a:rPr lang="it-IT" sz="1800" u="sng" cap="small" dirty="0" err="1"/>
                        <a:t>ECOlogic</a:t>
                      </a:r>
                      <a:r>
                        <a:rPr lang="it-IT" sz="1800" u="sng" cap="small" dirty="0"/>
                        <a:t> Tour</a:t>
                      </a:r>
                      <a:r>
                        <a:rPr lang="it-IT" sz="1800" u="none" cap="none" baseline="0" dirty="0"/>
                        <a:t>    </a:t>
                      </a:r>
                      <a:r>
                        <a:rPr lang="it-IT" sz="1800" u="sng" cap="small" dirty="0"/>
                        <a:t>ITALIA -NORVEGIA     - </a:t>
                      </a:r>
                      <a:r>
                        <a:rPr lang="it-IT" sz="1800" u="none" cap="small" dirty="0"/>
                        <a:t>CAPOFILA SCARPELLINI</a:t>
                      </a:r>
                      <a:endParaRPr lang="it-IT" sz="18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3562">
                <a:tc>
                  <a:txBody>
                    <a:bodyPr/>
                    <a:lstStyle/>
                    <a:p>
                      <a:pPr algn="l"/>
                      <a:r>
                        <a:rPr lang="it-IT" sz="1800" u="sng" cap="small" dirty="0"/>
                        <a:t>2005-2007  E.P.A. Europea </a:t>
                      </a:r>
                      <a:r>
                        <a:rPr lang="it-IT" sz="1800" u="sng" cap="small" dirty="0" err="1"/>
                        <a:t>Protected</a:t>
                      </a:r>
                      <a:r>
                        <a:rPr lang="it-IT" sz="1800" u="sng" cap="small" dirty="0"/>
                        <a:t> </a:t>
                      </a:r>
                      <a:r>
                        <a:rPr lang="it-IT" sz="1800" u="sng" cap="small" dirty="0" err="1"/>
                        <a:t>Areas</a:t>
                      </a:r>
                      <a:r>
                        <a:rPr lang="it-IT" sz="1800" u="sng" cap="small" dirty="0"/>
                        <a:t> </a:t>
                      </a:r>
                      <a:r>
                        <a:rPr lang="it-IT" sz="1800" u="none" cap="none" baseline="0" dirty="0"/>
                        <a:t>     </a:t>
                      </a:r>
                      <a:r>
                        <a:rPr lang="it-IT" sz="1800" u="sng" cap="small" dirty="0"/>
                        <a:t>ITALIA - SPAGNA- FINLANDIA – POLONIA </a:t>
                      </a:r>
                    </a:p>
                    <a:p>
                      <a:pPr algn="l"/>
                      <a:r>
                        <a:rPr lang="it-IT" sz="1800" u="none" cap="small" dirty="0"/>
                        <a:t>CAP. SCARPELLINI</a:t>
                      </a:r>
                      <a:endParaRPr lang="it-IT" sz="18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5451">
                <a:tc>
                  <a:txBody>
                    <a:bodyPr/>
                    <a:lstStyle/>
                    <a:p>
                      <a:pPr algn="l"/>
                      <a:r>
                        <a:rPr lang="it-IT" sz="1800" u="sng" cap="small" dirty="0"/>
                        <a:t>2008</a:t>
                      </a:r>
                      <a:r>
                        <a:rPr lang="it-IT" sz="1800" u="none" cap="none" baseline="0" dirty="0"/>
                        <a:t>   </a:t>
                      </a:r>
                      <a:r>
                        <a:rPr lang="it-IT" sz="1800" u="sng" cap="small" dirty="0"/>
                        <a:t>V.A.L.E. Valorizzazione della cultura </a:t>
                      </a:r>
                      <a:r>
                        <a:rPr lang="it-IT" sz="1800" u="sng" cap="small" dirty="0" err="1"/>
                        <a:t>scentifica</a:t>
                      </a:r>
                      <a:r>
                        <a:rPr lang="it-IT" sz="1800" u="sng" cap="small" dirty="0"/>
                        <a:t> in Europa  - </a:t>
                      </a:r>
                      <a:r>
                        <a:rPr lang="it-IT" sz="1800" u="none" cap="small" dirty="0"/>
                        <a:t>CAPOFILA IRSAE UMBRIA </a:t>
                      </a:r>
                      <a:br>
                        <a:rPr lang="it-IT" sz="1800" u="sng" cap="small" dirty="0"/>
                      </a:br>
                      <a:endParaRPr lang="it-IT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3562">
                <a:tc>
                  <a:txBody>
                    <a:bodyPr/>
                    <a:lstStyle/>
                    <a:p>
                      <a:pPr algn="l"/>
                      <a:r>
                        <a:rPr lang="it-IT" sz="1800" u="sng" cap="small" dirty="0"/>
                        <a:t>2009/2011</a:t>
                      </a:r>
                      <a:r>
                        <a:rPr lang="it-IT" sz="1800" u="none" cap="none" baseline="0" dirty="0"/>
                        <a:t>   </a:t>
                      </a:r>
                      <a:r>
                        <a:rPr lang="it-IT" sz="1800" u="sng" cap="small" dirty="0"/>
                        <a:t>NE.M.O </a:t>
                      </a:r>
                      <a:r>
                        <a:rPr lang="it-IT" sz="1800" u="sng" cap="small" dirty="0" err="1"/>
                        <a:t>NEw</a:t>
                      </a:r>
                      <a:r>
                        <a:rPr lang="it-IT" sz="1800" u="sng" cap="small" dirty="0"/>
                        <a:t> </a:t>
                      </a:r>
                      <a:r>
                        <a:rPr lang="it-IT" sz="1800" u="sng" cap="small" dirty="0" err="1"/>
                        <a:t>Mathematics</a:t>
                      </a:r>
                      <a:r>
                        <a:rPr lang="it-IT" sz="1800" u="sng" cap="small" dirty="0"/>
                        <a:t> </a:t>
                      </a:r>
                      <a:r>
                        <a:rPr lang="it-IT" sz="1800" u="sng" cap="small" dirty="0" err="1"/>
                        <a:t>Objectives</a:t>
                      </a:r>
                      <a:r>
                        <a:rPr lang="it-IT" sz="1800" u="sng" cap="small" dirty="0"/>
                        <a:t>- ITALIA- SPAGNA- FRANCIA –FINLANDIA</a:t>
                      </a:r>
                    </a:p>
                    <a:p>
                      <a:pPr algn="l"/>
                      <a:r>
                        <a:rPr lang="it-IT" sz="1800" u="none" cap="small" dirty="0"/>
                        <a:t>CAPOFILA SCARPELLINI</a:t>
                      </a:r>
                      <a:endParaRPr lang="it-IT" sz="180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8876">
                <a:tc>
                  <a:txBody>
                    <a:bodyPr/>
                    <a:lstStyle/>
                    <a:p>
                      <a:pPr algn="l"/>
                      <a:r>
                        <a:rPr lang="it-IT" sz="1800" u="sng" cap="small" dirty="0"/>
                        <a:t>2011/2013</a:t>
                      </a:r>
                      <a:r>
                        <a:rPr lang="it-IT" sz="1800" u="none" cap="none" baseline="0" dirty="0"/>
                        <a:t> </a:t>
                      </a:r>
                      <a:r>
                        <a:rPr lang="it-IT" sz="1800" u="sng" cap="small" dirty="0"/>
                        <a:t>E.A.R.A.E - </a:t>
                      </a:r>
                      <a:r>
                        <a:rPr lang="it-IT" sz="1800" u="sng" cap="small" dirty="0" err="1"/>
                        <a:t>Enterpreneurship</a:t>
                      </a:r>
                      <a:r>
                        <a:rPr lang="it-IT" sz="1800" u="sng" cap="small" dirty="0"/>
                        <a:t>: A Road </a:t>
                      </a:r>
                      <a:r>
                        <a:rPr lang="it-IT" sz="1800" u="sng" cap="small" dirty="0" err="1"/>
                        <a:t>Across</a:t>
                      </a:r>
                      <a:r>
                        <a:rPr lang="it-IT" sz="1800" u="sng" cap="small" dirty="0"/>
                        <a:t> Europe  FINLANDIA- ITALIA – GERMANIA</a:t>
                      </a:r>
                    </a:p>
                    <a:p>
                      <a:pPr algn="l"/>
                      <a:r>
                        <a:rPr lang="it-IT" sz="1800" u="none" cap="small" dirty="0"/>
                        <a:t>CAPOFILA FINLANDIA </a:t>
                      </a:r>
                      <a:br>
                        <a:rPr lang="it-IT" sz="1800" dirty="0"/>
                      </a:br>
                      <a:endParaRPr lang="it-IT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2666">
                <a:tc>
                  <a:txBody>
                    <a:bodyPr/>
                    <a:lstStyle/>
                    <a:p>
                      <a:pPr algn="l"/>
                      <a:r>
                        <a:rPr lang="it-IT" sz="1800" u="sng" cap="small" dirty="0"/>
                        <a:t>2013/2015 B.WELL Building </a:t>
                      </a:r>
                      <a:r>
                        <a:rPr lang="it-IT" sz="1800" u="sng" cap="small" dirty="0" err="1"/>
                        <a:t>WELLness</a:t>
                      </a:r>
                      <a:r>
                        <a:rPr lang="it-IT" sz="1800" u="sng" cap="small" dirty="0"/>
                        <a:t> ITALIA- CROAZIA-FRANCIA-TURCHIA-DANIMARCA UNGHERIA </a:t>
                      </a:r>
                    </a:p>
                    <a:p>
                      <a:pPr algn="l"/>
                      <a:r>
                        <a:rPr lang="it-IT" sz="1800" u="none" cap="small" dirty="0"/>
                        <a:t>CAPOFILA SCARPELLINI</a:t>
                      </a:r>
                      <a:br>
                        <a:rPr lang="it-IT" sz="1800" dirty="0"/>
                      </a:br>
                      <a:endParaRPr lang="it-IT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93562">
                <a:tc>
                  <a:txBody>
                    <a:bodyPr/>
                    <a:lstStyle/>
                    <a:p>
                      <a:pPr algn="l"/>
                      <a:r>
                        <a:rPr lang="it-IT" sz="1800" dirty="0"/>
                        <a:t>2009-2013 </a:t>
                      </a:r>
                      <a:r>
                        <a:rPr lang="it-IT" sz="1800" dirty="0" err="1"/>
                        <a:t>Comenius</a:t>
                      </a:r>
                      <a:r>
                        <a:rPr lang="it-IT" sz="1800" baseline="0" dirty="0"/>
                        <a:t> Mobilità Individuale Alunni – 3 mesi di permanenza in una scuola straniera  20 studenti </a:t>
                      </a:r>
                    </a:p>
                    <a:p>
                      <a:pPr algn="l"/>
                      <a:r>
                        <a:rPr lang="it-IT" sz="1800" baseline="0" dirty="0"/>
                        <a:t>CAPOFILA SCARPELLINI</a:t>
                      </a:r>
                      <a:endParaRPr lang="it-IT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694267" y="645457"/>
            <a:ext cx="11514666" cy="116442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it-IT" sz="4500" dirty="0">
                <a:solidFill>
                  <a:srgbClr val="D93E2B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rPr>
              <a:t>L'esperienza europea</a:t>
            </a:r>
            <a:br>
              <a:rPr lang="it-IT" sz="1400" u="sng" cap="small" dirty="0">
                <a:solidFill>
                  <a:srgbClr val="11608E"/>
                </a:solidFill>
                <a:latin typeface="Arial Rounded MT Bold"/>
                <a:ea typeface="ＭＳ Ｐゴシック"/>
                <a:cs typeface="Times New Roman"/>
                <a:sym typeface="Bodoni SvtyTwo ITC TT-Book"/>
              </a:rPr>
            </a:br>
            <a:endParaRPr kumimoji="0" lang="it-IT" sz="2400" b="0" i="0" u="none" strike="noStrike" cap="none" spc="0" normalizeH="0" baseline="0" dirty="0">
              <a:ln>
                <a:noFill/>
              </a:ln>
              <a:solidFill>
                <a:srgbClr val="414141"/>
              </a:solidFill>
              <a:effectLst/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140976456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193280"/>
              </p:ext>
            </p:extLst>
          </p:nvPr>
        </p:nvGraphicFramePr>
        <p:xfrm>
          <a:off x="524934" y="287866"/>
          <a:ext cx="11396134" cy="4445786"/>
        </p:xfrm>
        <a:graphic>
          <a:graphicData uri="http://schemas.openxmlformats.org/drawingml/2006/table">
            <a:tbl>
              <a:tblPr firstRow="1" bandRow="1">
                <a:tableStyleId>{33BA23B1-9221-436E-865A-0063620EA4FD}</a:tableStyleId>
              </a:tblPr>
              <a:tblGrid>
                <a:gridCol w="113961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1334">
                <a:tc>
                  <a:txBody>
                    <a:bodyPr/>
                    <a:lstStyle/>
                    <a:p>
                      <a:pPr marL="0" marR="0" indent="0" algn="ctr" defTabSz="584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dirty="0"/>
                        <a:t>PROGRAMMA</a:t>
                      </a:r>
                      <a:r>
                        <a:rPr lang="it-IT" sz="2400" b="1" baseline="0" dirty="0"/>
                        <a:t> LEONARDO  - VETPRO - FORMATORI </a:t>
                      </a:r>
                      <a:endParaRPr lang="it-IT" sz="2400" b="1" dirty="0"/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358">
                <a:tc>
                  <a:txBody>
                    <a:bodyPr/>
                    <a:lstStyle/>
                    <a:p>
                      <a:pPr algn="l"/>
                      <a:r>
                        <a:rPr lang="it-IT" sz="1800" u="sng" cap="small" dirty="0"/>
                        <a:t>2000/2001  </a:t>
                      </a:r>
                      <a:r>
                        <a:rPr lang="it-IT" sz="1800" u="none" cap="none" baseline="0" dirty="0"/>
                        <a:t>   </a:t>
                      </a:r>
                      <a:r>
                        <a:rPr lang="it-IT" sz="1800" u="sng" cap="small" dirty="0"/>
                        <a:t>E.U.R.O –Regno Unito, Irlanda   </a:t>
                      </a:r>
                      <a:r>
                        <a:rPr lang="it-IT" sz="1800" u="none" cap="small" dirty="0"/>
                        <a:t>CAPOFILA SCARPELLINI 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442">
                <a:tc>
                  <a:txBody>
                    <a:bodyPr/>
                    <a:lstStyle/>
                    <a:p>
                      <a:pPr algn="l"/>
                      <a:r>
                        <a:rPr lang="it-IT" sz="1800" u="sng" cap="small" dirty="0"/>
                        <a:t>2004/2005 </a:t>
                      </a:r>
                      <a:r>
                        <a:rPr lang="it-IT" sz="1800" u="none" cap="none" baseline="0" dirty="0"/>
                        <a:t> </a:t>
                      </a:r>
                      <a:r>
                        <a:rPr lang="it-IT" sz="1800" u="sng" cap="small" dirty="0"/>
                        <a:t>P.L.U.S Svezia  </a:t>
                      </a:r>
                      <a:r>
                        <a:rPr lang="it-IT" sz="1800" u="none" cap="small" dirty="0"/>
                        <a:t>CAPOFILA SCARPELLINI </a:t>
                      </a:r>
                      <a:br>
                        <a:rPr lang="it-IT" sz="1800" dirty="0"/>
                      </a:b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695">
                <a:tc>
                  <a:txBody>
                    <a:bodyPr/>
                    <a:lstStyle/>
                    <a:p>
                      <a:pPr algn="l"/>
                      <a:r>
                        <a:rPr lang="it-IT" sz="1800" u="sng" cap="small" dirty="0"/>
                        <a:t>2005/2006 P.E.T.R.A. Irlanda     </a:t>
                      </a:r>
                      <a:r>
                        <a:rPr lang="it-IT" sz="1800" u="none" cap="small" dirty="0"/>
                        <a:t>CAPOFILA SCARPELLINI </a:t>
                      </a:r>
                      <a:br>
                        <a:rPr lang="it-IT" sz="1800" dirty="0"/>
                      </a:b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415">
                <a:tc>
                  <a:txBody>
                    <a:bodyPr/>
                    <a:lstStyle/>
                    <a:p>
                      <a:pPr algn="l"/>
                      <a:r>
                        <a:rPr lang="it-IT" sz="1800" u="sng" cap="small" dirty="0"/>
                        <a:t>2006/2007 </a:t>
                      </a:r>
                      <a:r>
                        <a:rPr lang="it-IT" sz="1800" u="none" cap="none" baseline="0" dirty="0"/>
                        <a:t>    </a:t>
                      </a:r>
                      <a:r>
                        <a:rPr lang="it-IT" sz="1800" u="sng" cap="small" dirty="0"/>
                        <a:t>E.PASS. Finlandia    </a:t>
                      </a:r>
                      <a:r>
                        <a:rPr lang="it-IT" sz="1800" u="none" cap="small" dirty="0"/>
                        <a:t>CAPOFILA SCARPELLINI </a:t>
                      </a:r>
                      <a:br>
                        <a:rPr lang="it-IT" sz="1800" dirty="0"/>
                      </a:b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1334">
                <a:tc>
                  <a:txBody>
                    <a:bodyPr/>
                    <a:lstStyle/>
                    <a:p>
                      <a:pPr algn="l"/>
                      <a:r>
                        <a:rPr lang="it-IT" sz="1800" u="sng" cap="small" dirty="0"/>
                        <a:t>2007/2008 PROSS . Portogallo, Regno Unito    </a:t>
                      </a:r>
                      <a:r>
                        <a:rPr lang="it-IT" sz="1800" u="none" cap="small" dirty="0"/>
                        <a:t>CAPOFILA SCARPELLINI 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1334">
                <a:tc>
                  <a:txBody>
                    <a:bodyPr/>
                    <a:lstStyle/>
                    <a:p>
                      <a:pPr algn="l"/>
                      <a:r>
                        <a:rPr lang="it-IT" sz="1800" u="sng" cap="small" dirty="0"/>
                        <a:t>2011/2012 </a:t>
                      </a:r>
                      <a:r>
                        <a:rPr lang="it-IT" sz="1800" u="none" cap="none" baseline="0" dirty="0"/>
                        <a:t>      </a:t>
                      </a:r>
                      <a:r>
                        <a:rPr lang="it-IT" sz="1800" u="sng" cap="small" dirty="0"/>
                        <a:t>LEARN .OUT Svezia   </a:t>
                      </a:r>
                      <a:r>
                        <a:rPr lang="it-IT" sz="1800" u="none" cap="small" dirty="0"/>
                        <a:t>CAPOFILA SCARPELLINI </a:t>
                      </a:r>
                      <a:br>
                        <a:rPr lang="it-IT" sz="1800" dirty="0"/>
                      </a:b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971803"/>
              </p:ext>
            </p:extLst>
          </p:nvPr>
        </p:nvGraphicFramePr>
        <p:xfrm>
          <a:off x="524934" y="5208059"/>
          <a:ext cx="11396135" cy="3675632"/>
        </p:xfrm>
        <a:graphic>
          <a:graphicData uri="http://schemas.openxmlformats.org/drawingml/2006/table">
            <a:tbl>
              <a:tblPr firstRow="1" bandRow="1">
                <a:tableStyleId>{33BA23B1-9221-436E-865A-0063620EA4FD}</a:tableStyleId>
              </a:tblPr>
              <a:tblGrid>
                <a:gridCol w="11396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6158">
                <a:tc>
                  <a:txBody>
                    <a:bodyPr/>
                    <a:lstStyle/>
                    <a:p>
                      <a:pPr marL="0" marR="0" indent="0" algn="ctr" defTabSz="584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dirty="0"/>
                        <a:t>PROGRAMMA</a:t>
                      </a:r>
                      <a:r>
                        <a:rPr lang="it-IT" sz="2400" b="1" baseline="0" dirty="0"/>
                        <a:t> LEONARDO - VET – STUDENTI </a:t>
                      </a:r>
                      <a:endParaRPr lang="it-IT" sz="2400" b="1" dirty="0"/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636">
                <a:tc>
                  <a:txBody>
                    <a:bodyPr/>
                    <a:lstStyle/>
                    <a:p>
                      <a:pPr algn="l"/>
                      <a:r>
                        <a:rPr lang="it-IT" sz="1800" u="sng" cap="small" dirty="0"/>
                        <a:t>2000/2001 .</a:t>
                      </a:r>
                      <a:r>
                        <a:rPr lang="it-IT" sz="1800" u="none" cap="none" baseline="0" dirty="0"/>
                        <a:t>  </a:t>
                      </a:r>
                      <a:r>
                        <a:rPr lang="it-IT" sz="1800" u="sng" cap="small" dirty="0"/>
                        <a:t>I.T.E.R.- FRANCIA </a:t>
                      </a:r>
                      <a:r>
                        <a:rPr lang="it-IT" sz="1800" u="none" cap="small" dirty="0"/>
                        <a:t>CAPOFILA SCARPELLINI 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6158">
                <a:tc>
                  <a:txBody>
                    <a:bodyPr/>
                    <a:lstStyle/>
                    <a:p>
                      <a:pPr algn="l"/>
                      <a:r>
                        <a:rPr lang="it-IT" sz="1800" u="sng" cap="small" dirty="0"/>
                        <a:t>2001-20012  N.E.W.E.C.O. REGNO UNITO  </a:t>
                      </a:r>
                      <a:r>
                        <a:rPr lang="it-IT" sz="1800" u="none" cap="small" dirty="0"/>
                        <a:t>CAPOFILA SCARPELLINI 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6158">
                <a:tc>
                  <a:txBody>
                    <a:bodyPr/>
                    <a:lstStyle/>
                    <a:p>
                      <a:pPr algn="l"/>
                      <a:r>
                        <a:rPr lang="it-IT" dirty="0"/>
                        <a:t>2007/2008</a:t>
                      </a:r>
                      <a:r>
                        <a:rPr lang="it-IT" baseline="0" dirty="0"/>
                        <a:t> </a:t>
                      </a:r>
                      <a:r>
                        <a:rPr lang="it-IT" sz="1800" u="sng" cap="small" dirty="0"/>
                        <a:t>G.R.E.E.N   Regno Unito, Spagna, Portogallo , Spagna   </a:t>
                      </a:r>
                      <a:r>
                        <a:rPr lang="it-IT" sz="1800" u="none" cap="small" dirty="0"/>
                        <a:t>CAPOFILA SCARPELLINI 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6158">
                <a:tc>
                  <a:txBody>
                    <a:bodyPr/>
                    <a:lstStyle/>
                    <a:p>
                      <a:pPr algn="l"/>
                      <a:r>
                        <a:rPr lang="it-IT" sz="1800" u="sng" cap="small" dirty="0"/>
                        <a:t>2008/2009 E.COOK REGNO UNITO, SPAGNA, FINLANDIA, PORTOGALLO    </a:t>
                      </a:r>
                      <a:r>
                        <a:rPr lang="it-IT" sz="1800" u="none" cap="small" dirty="0"/>
                        <a:t>CAPOFILA SCARPELLINI </a:t>
                      </a:r>
                      <a:br>
                        <a:rPr lang="it-IT" sz="1800" dirty="0"/>
                      </a:b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6158">
                <a:tc>
                  <a:txBody>
                    <a:bodyPr/>
                    <a:lstStyle/>
                    <a:p>
                      <a:pPr algn="l"/>
                      <a:r>
                        <a:rPr lang="it-IT" sz="1800" u="sng" cap="small" dirty="0"/>
                        <a:t>2010/2011 </a:t>
                      </a:r>
                      <a:r>
                        <a:rPr lang="it-IT" sz="1800" u="none" cap="none" baseline="0" dirty="0"/>
                        <a:t> </a:t>
                      </a:r>
                      <a:r>
                        <a:rPr lang="it-IT" sz="1800" u="sng" cap="small" dirty="0"/>
                        <a:t>EUREKA  REGNO UNITO, SPAGNA, FINLANDIA, PORTOGALLO, LITUANIA </a:t>
                      </a:r>
                      <a:r>
                        <a:rPr lang="it-IT" sz="1800" u="none" cap="small" dirty="0"/>
                        <a:t>CAPOFILA SCARPELLINI 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90238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041686"/>
              </p:ext>
            </p:extLst>
          </p:nvPr>
        </p:nvGraphicFramePr>
        <p:xfrm>
          <a:off x="677334" y="1049866"/>
          <a:ext cx="11531600" cy="7536484"/>
        </p:xfrm>
        <a:graphic>
          <a:graphicData uri="http://schemas.openxmlformats.org/drawingml/2006/table">
            <a:tbl>
              <a:tblPr firstRow="1" bandRow="1">
                <a:tableStyleId>{33BA23B1-9221-436E-865A-0063620EA4FD}</a:tableStyleId>
              </a:tblPr>
              <a:tblGrid>
                <a:gridCol w="115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84628">
                <a:tc>
                  <a:txBody>
                    <a:bodyPr/>
                    <a:lstStyle/>
                    <a:p>
                      <a:r>
                        <a:rPr lang="it-IT" sz="3200" b="1" u="sng" cap="small" dirty="0">
                          <a:latin typeface="Palatino"/>
                          <a:ea typeface="ＭＳ Ｐゴシック"/>
                          <a:cs typeface="Palatino"/>
                        </a:rPr>
                        <a:t>PROGRAMMA </a:t>
                      </a:r>
                      <a:r>
                        <a:rPr lang="it-IT" sz="3200" b="1" u="sng" cap="small" dirty="0" err="1">
                          <a:latin typeface="Palatino"/>
                          <a:ea typeface="ＭＳ Ｐゴシック"/>
                          <a:cs typeface="Palatino"/>
                        </a:rPr>
                        <a:t>erasmus</a:t>
                      </a:r>
                      <a:r>
                        <a:rPr lang="it-IT" sz="3200" b="1" u="sng" cap="small" dirty="0">
                          <a:latin typeface="Palatino"/>
                          <a:ea typeface="ＭＳ Ｐゴシック"/>
                          <a:cs typeface="Palatino"/>
                        </a:rPr>
                        <a:t> +</a:t>
                      </a:r>
                      <a:r>
                        <a:rPr lang="it-IT" sz="3200" b="1" u="sng" cap="small" baseline="0" dirty="0">
                          <a:latin typeface="Palatino"/>
                          <a:ea typeface="ＭＳ Ｐゴシック"/>
                          <a:cs typeface="Palatino"/>
                        </a:rPr>
                        <a:t> 2013-2020</a:t>
                      </a:r>
                      <a:endParaRPr lang="it-IT" sz="3200" b="1" dirty="0">
                        <a:latin typeface="Palatino"/>
                        <a:cs typeface="Palatino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1976">
                <a:tc>
                  <a:txBody>
                    <a:bodyPr/>
                    <a:lstStyle/>
                    <a:p>
                      <a:pPr algn="l"/>
                      <a:r>
                        <a:rPr lang="it-IT" sz="1800" u="sng" dirty="0">
                          <a:solidFill>
                            <a:srgbClr val="404040"/>
                          </a:solidFill>
                          <a:latin typeface="Palatino"/>
                          <a:ea typeface="ＭＳ Ｐゴシック"/>
                          <a:cs typeface="Palatino"/>
                        </a:rPr>
                        <a:t>KA2 TEACHER 2020 </a:t>
                      </a:r>
                      <a:r>
                        <a:rPr lang="it-IT" sz="1800" dirty="0">
                          <a:solidFill>
                            <a:srgbClr val="404040"/>
                          </a:solidFill>
                          <a:latin typeface="Palatino"/>
                          <a:ea typeface="ＭＳ Ｐゴシック"/>
                          <a:cs typeface="Palatino"/>
                        </a:rPr>
                        <a:t>-  ON THE ROAD OF THE ENTREPRENEURIAL EDUCATION </a:t>
                      </a:r>
                    </a:p>
                    <a:p>
                      <a:pPr algn="r"/>
                      <a:r>
                        <a:rPr lang="it-IT" sz="1800" dirty="0">
                          <a:solidFill>
                            <a:srgbClr val="404040"/>
                          </a:solidFill>
                          <a:latin typeface="Palatino"/>
                          <a:ea typeface="ＭＳ Ｐゴシック"/>
                          <a:cs typeface="Palatino"/>
                        </a:rPr>
                        <a:t>CAPOFILA UNIVERSITA’ DI GIRONA </a:t>
                      </a:r>
                      <a:br>
                        <a:rPr lang="it-IT" sz="1800" dirty="0">
                          <a:solidFill>
                            <a:srgbClr val="404040"/>
                          </a:solidFill>
                          <a:latin typeface="Palatino"/>
                          <a:ea typeface="ＭＳ Ｐゴシック"/>
                          <a:cs typeface="Palatino"/>
                        </a:rPr>
                      </a:b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1976">
                <a:tc>
                  <a:txBody>
                    <a:bodyPr/>
                    <a:lstStyle/>
                    <a:p>
                      <a:pPr algn="l"/>
                      <a:r>
                        <a:rPr lang="it-IT" sz="1800" u="sng" dirty="0">
                          <a:solidFill>
                            <a:srgbClr val="404040"/>
                          </a:solidFill>
                          <a:latin typeface="Palatino"/>
                          <a:ea typeface="ＭＳ Ｐゴシック"/>
                          <a:cs typeface="Palatino"/>
                        </a:rPr>
                        <a:t>2015/2016 KA1 - I-MEET </a:t>
                      </a:r>
                      <a:r>
                        <a:rPr lang="it-IT" sz="1800" dirty="0">
                          <a:solidFill>
                            <a:srgbClr val="404040"/>
                          </a:solidFill>
                          <a:latin typeface="Palatino"/>
                          <a:ea typeface="ＭＳ Ｐゴシック"/>
                          <a:cs typeface="Palatino"/>
                        </a:rPr>
                        <a:t>–  MOBILITA’ AI FINI DELL’APPRENDIMENTO – VET LEARNERS </a:t>
                      </a:r>
                    </a:p>
                    <a:p>
                      <a:pPr algn="r"/>
                      <a:r>
                        <a:rPr lang="it-IT" sz="1800" dirty="0">
                          <a:solidFill>
                            <a:srgbClr val="404040"/>
                          </a:solidFill>
                          <a:latin typeface="Palatino"/>
                          <a:ea typeface="ＭＳ Ｐゴシック"/>
                          <a:cs typeface="Palatino"/>
                        </a:rPr>
                        <a:t>CAPOFILA EGINA</a:t>
                      </a:r>
                      <a:br>
                        <a:rPr lang="it-IT" sz="1800" dirty="0">
                          <a:solidFill>
                            <a:srgbClr val="404040"/>
                          </a:solidFill>
                          <a:latin typeface="Palatino"/>
                          <a:ea typeface="ＭＳ Ｐゴシック"/>
                          <a:cs typeface="Palatino"/>
                        </a:rPr>
                      </a:b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1976">
                <a:tc>
                  <a:txBody>
                    <a:bodyPr/>
                    <a:lstStyle/>
                    <a:p>
                      <a:pPr algn="l"/>
                      <a:r>
                        <a:rPr lang="it-IT" sz="1800" u="sng" dirty="0">
                          <a:solidFill>
                            <a:srgbClr val="404040"/>
                          </a:solidFill>
                          <a:latin typeface="Palatino"/>
                          <a:ea typeface="ＭＳ Ｐゴシック"/>
                          <a:cs typeface="Palatino"/>
                        </a:rPr>
                        <a:t>KA109</a:t>
                      </a:r>
                      <a:r>
                        <a:rPr lang="it-IT" sz="1800" u="sng" baseline="0" dirty="0">
                          <a:solidFill>
                            <a:srgbClr val="404040"/>
                          </a:solidFill>
                          <a:latin typeface="Palatino"/>
                          <a:ea typeface="ＭＳ Ｐゴシック"/>
                          <a:cs typeface="Palatino"/>
                        </a:rPr>
                        <a:t> </a:t>
                      </a:r>
                      <a:r>
                        <a:rPr lang="it-IT" sz="1800" u="sng" dirty="0">
                          <a:solidFill>
                            <a:srgbClr val="404040"/>
                          </a:solidFill>
                          <a:latin typeface="Palatino"/>
                          <a:ea typeface="ＭＳ Ｐゴシック"/>
                          <a:cs typeface="Palatino"/>
                        </a:rPr>
                        <a:t>  2016   </a:t>
                      </a:r>
                      <a:r>
                        <a:rPr lang="it-IT" sz="1800" b="1" u="sng" dirty="0">
                          <a:solidFill>
                            <a:srgbClr val="404040"/>
                          </a:solidFill>
                          <a:latin typeface="Palatino"/>
                          <a:ea typeface="ＭＳ Ｐゴシック"/>
                          <a:cs typeface="Palatino"/>
                        </a:rPr>
                        <a:t>MOBILITY CHARTER   </a:t>
                      </a:r>
                      <a:r>
                        <a:rPr lang="it-IT" sz="1800" u="sng" dirty="0">
                          <a:solidFill>
                            <a:srgbClr val="404040"/>
                          </a:solidFill>
                          <a:latin typeface="Palatino"/>
                          <a:ea typeface="ＭＳ Ｐゴシック"/>
                          <a:cs typeface="Palatino"/>
                        </a:rPr>
                        <a:t>ITE SCARPELLINI  2016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1976">
                <a:tc>
                  <a:txBody>
                    <a:bodyPr/>
                    <a:lstStyle/>
                    <a:p>
                      <a:pPr algn="l"/>
                      <a:r>
                        <a:rPr lang="it-IT" dirty="0"/>
                        <a:t>KA116 - 2017 </a:t>
                      </a:r>
                      <a:r>
                        <a:rPr lang="it-IT" b="1" dirty="0"/>
                        <a:t>TRA.SY.MO</a:t>
                      </a:r>
                      <a:r>
                        <a:rPr lang="it-IT" dirty="0"/>
                        <a:t> TANSNATIONAL SYSTEMIC  MOBILTY ACTIONS  - Prima</a:t>
                      </a:r>
                      <a:r>
                        <a:rPr lang="it-IT" baseline="0" dirty="0"/>
                        <a:t> annualità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41976">
                <a:tc>
                  <a:txBody>
                    <a:bodyPr/>
                    <a:lstStyle/>
                    <a:p>
                      <a:pPr algn="l"/>
                      <a:r>
                        <a:rPr lang="it-IT" dirty="0"/>
                        <a:t>KA 116 - </a:t>
                      </a:r>
                      <a:r>
                        <a:rPr lang="it-IT" baseline="0" dirty="0"/>
                        <a:t> </a:t>
                      </a:r>
                      <a:r>
                        <a:rPr lang="it-IT" dirty="0"/>
                        <a:t>2018 </a:t>
                      </a:r>
                      <a:r>
                        <a:rPr lang="it-IT" b="1" dirty="0"/>
                        <a:t>L.O.B.S</a:t>
                      </a:r>
                      <a:r>
                        <a:rPr lang="it-IT" baseline="0" dirty="0"/>
                        <a:t> LEARNING OUTCOMES BASED SYSTEM – Seconda annualità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41976">
                <a:tc>
                  <a:txBody>
                    <a:bodyPr/>
                    <a:lstStyle/>
                    <a:p>
                      <a:pPr algn="l"/>
                      <a:r>
                        <a:rPr lang="it-IT" dirty="0"/>
                        <a:t>KA116 -  2019 </a:t>
                      </a:r>
                      <a:r>
                        <a:rPr lang="it-IT" baseline="0" dirty="0"/>
                        <a:t> </a:t>
                      </a:r>
                      <a:r>
                        <a:rPr lang="it-IT" b="1" baseline="0" dirty="0" err="1"/>
                        <a:t>W.I.I.P</a:t>
                      </a:r>
                      <a:r>
                        <a:rPr lang="it-IT" b="1" baseline="0" dirty="0"/>
                        <a:t> </a:t>
                      </a:r>
                      <a:r>
                        <a:rPr lang="it-IT" baseline="0" dirty="0" err="1"/>
                        <a:t>Widening</a:t>
                      </a:r>
                      <a:r>
                        <a:rPr lang="it-IT" baseline="0" dirty="0"/>
                        <a:t> </a:t>
                      </a:r>
                      <a:r>
                        <a:rPr lang="it-IT" baseline="0" dirty="0" err="1"/>
                        <a:t>Inclusion</a:t>
                      </a:r>
                      <a:r>
                        <a:rPr lang="it-IT" baseline="0" dirty="0"/>
                        <a:t> and </a:t>
                      </a:r>
                      <a:r>
                        <a:rPr lang="it-IT" baseline="0" dirty="0" err="1"/>
                        <a:t>Internationalization</a:t>
                      </a:r>
                      <a:r>
                        <a:rPr lang="it-IT" baseline="0" dirty="0"/>
                        <a:t> </a:t>
                      </a:r>
                      <a:r>
                        <a:rPr lang="it-IT" baseline="0" dirty="0" err="1"/>
                        <a:t>Plan</a:t>
                      </a:r>
                      <a:r>
                        <a:rPr lang="it-IT" baseline="0" dirty="0"/>
                        <a:t>  - Terza Annualità 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735181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041686"/>
              </p:ext>
            </p:extLst>
          </p:nvPr>
        </p:nvGraphicFramePr>
        <p:xfrm>
          <a:off x="677334" y="1049866"/>
          <a:ext cx="11531600" cy="7865811"/>
        </p:xfrm>
        <a:graphic>
          <a:graphicData uri="http://schemas.openxmlformats.org/drawingml/2006/table">
            <a:tbl>
              <a:tblPr firstRow="1" bandRow="1">
                <a:tableStyleId>{33BA23B1-9221-436E-865A-0063620EA4FD}</a:tableStyleId>
              </a:tblPr>
              <a:tblGrid>
                <a:gridCol w="1153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84628">
                <a:tc>
                  <a:txBody>
                    <a:bodyPr/>
                    <a:lstStyle/>
                    <a:p>
                      <a:r>
                        <a:rPr lang="it-IT" sz="3200" b="1" u="sng" cap="small" dirty="0">
                          <a:latin typeface="Palatino"/>
                          <a:ea typeface="ＭＳ Ｐゴシック"/>
                          <a:cs typeface="Palatino"/>
                        </a:rPr>
                        <a:t>PROGRAMMA </a:t>
                      </a:r>
                      <a:r>
                        <a:rPr lang="it-IT" sz="3200" b="1" u="sng" cap="small" dirty="0" err="1">
                          <a:latin typeface="Palatino"/>
                          <a:ea typeface="ＭＳ Ｐゴシック"/>
                          <a:cs typeface="Palatino"/>
                        </a:rPr>
                        <a:t>erasmus</a:t>
                      </a:r>
                      <a:r>
                        <a:rPr lang="it-IT" sz="3200" b="1" u="sng" cap="small" dirty="0">
                          <a:latin typeface="Palatino"/>
                          <a:ea typeface="ＭＳ Ｐゴシック"/>
                          <a:cs typeface="Palatino"/>
                        </a:rPr>
                        <a:t> +</a:t>
                      </a:r>
                      <a:r>
                        <a:rPr lang="it-IT" sz="3200" b="1" u="sng" cap="small" baseline="0" dirty="0">
                          <a:latin typeface="Palatino"/>
                          <a:ea typeface="ＭＳ Ｐゴシック"/>
                          <a:cs typeface="Palatino"/>
                        </a:rPr>
                        <a:t> KA3 </a:t>
                      </a:r>
                      <a:endParaRPr lang="it-IT" sz="3200" b="1" dirty="0">
                        <a:latin typeface="Palatino"/>
                        <a:cs typeface="Palatino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1976">
                <a:tc>
                  <a:txBody>
                    <a:bodyPr/>
                    <a:lstStyle/>
                    <a:p>
                      <a:pPr marL="0" marR="0" indent="0" algn="ctr" defTabSz="584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/>
                        <a:t>Progetti</a:t>
                      </a:r>
                      <a:r>
                        <a:rPr lang="it-IT" sz="1800" baseline="0" dirty="0"/>
                        <a:t> innovativi che </a:t>
                      </a:r>
                      <a:r>
                        <a:rPr lang="it-IT" sz="1800" b="0" i="0" u="none" strike="noStrike" cap="none" spc="0" baseline="0" dirty="0">
                          <a:ln>
                            <a:noFill/>
                          </a:ln>
                          <a:solidFill>
                            <a:srgbClr val="414141"/>
                          </a:solidFill>
                          <a:uFillTx/>
                          <a:latin typeface="Palatino"/>
                          <a:ea typeface="Palatino"/>
                          <a:cs typeface="Palatino"/>
                          <a:sym typeface="Palatino"/>
                        </a:rPr>
                        <a:t>possano avere un </a:t>
                      </a:r>
                    </a:p>
                    <a:p>
                      <a:pPr marL="0" marR="0" indent="0" algn="ctr" defTabSz="584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414141"/>
                          </a:solidFill>
                          <a:uFillTx/>
                          <a:latin typeface="Palatino"/>
                          <a:ea typeface="Palatino"/>
                          <a:cs typeface="Palatino"/>
                          <a:sym typeface="Palatino"/>
                        </a:rPr>
                        <a:t>Di impatto lunga durata sui sistemi di istruzione ed apprendimento</a:t>
                      </a:r>
                      <a:r>
                        <a:rPr lang="it-IT" sz="1800" b="0" i="0" u="none" strike="noStrike" cap="none" spc="0" baseline="0" dirty="0">
                          <a:ln>
                            <a:noFill/>
                          </a:ln>
                          <a:solidFill>
                            <a:srgbClr val="414141"/>
                          </a:solidFill>
                          <a:uFillTx/>
                          <a:latin typeface="Palatino"/>
                          <a:ea typeface="Palatino"/>
                          <a:cs typeface="Palatino"/>
                          <a:sym typeface="Palatino"/>
                        </a:rPr>
                        <a:t> </a:t>
                      </a:r>
                      <a:r>
                        <a:rPr lang="it-IT" sz="1800" b="1" i="0" u="none" strike="noStrike" cap="none" spc="0" baseline="0" dirty="0">
                          <a:ln>
                            <a:noFill/>
                          </a:ln>
                          <a:solidFill>
                            <a:srgbClr val="414141"/>
                          </a:solidFill>
                          <a:uFillTx/>
                          <a:latin typeface="Palatino"/>
                          <a:ea typeface="Palatino"/>
                          <a:cs typeface="Palatino"/>
                          <a:sym typeface="Palatino"/>
                        </a:rPr>
                        <a:t>e sulle politiche giovanili</a:t>
                      </a:r>
                      <a:endParaRPr lang="it-IT" sz="1800" dirty="0"/>
                    </a:p>
                    <a:p>
                      <a:pPr marL="0" marR="0" indent="0" algn="l" defTabSz="584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800" b="0" i="0" u="none" strike="noStrike" cap="none" spc="0" baseline="0" dirty="0">
                        <a:ln>
                          <a:noFill/>
                        </a:ln>
                        <a:solidFill>
                          <a:srgbClr val="414141"/>
                        </a:solidFill>
                        <a:uFillTx/>
                        <a:latin typeface="Palatino"/>
                        <a:ea typeface="Palatino"/>
                        <a:cs typeface="Palatino"/>
                        <a:sym typeface="Palatino"/>
                      </a:endParaRPr>
                    </a:p>
                    <a:p>
                      <a:pPr algn="l"/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4559"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/>
                        <a:t>DIGITAL TOURISM – </a:t>
                      </a:r>
                    </a:p>
                    <a:p>
                      <a:pPr algn="ctr"/>
                      <a:r>
                        <a:rPr lang="it-IT" sz="2000" b="0" dirty="0"/>
                        <a:t>Capofila </a:t>
                      </a:r>
                      <a:r>
                        <a:rPr lang="it-IT" sz="2000" b="0" dirty="0" err="1"/>
                        <a:t>Insignare</a:t>
                      </a:r>
                      <a:r>
                        <a:rPr lang="it-IT" sz="2000" b="0" dirty="0"/>
                        <a:t> - Portogallo </a:t>
                      </a:r>
                    </a:p>
                    <a:p>
                      <a:pPr algn="ctr"/>
                      <a:r>
                        <a:rPr lang="it-IT" sz="2000" dirty="0"/>
                        <a:t> 2018-2020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1976"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ENNE </a:t>
                      </a:r>
                      <a:r>
                        <a:rPr lang="en-US" b="1" dirty="0"/>
                        <a:t>European National Networks for the Enhancement of VET</a:t>
                      </a:r>
                    </a:p>
                    <a:p>
                      <a:pPr algn="ctr"/>
                      <a:r>
                        <a:rPr lang="en-US" dirty="0" err="1"/>
                        <a:t>Capofila</a:t>
                      </a:r>
                      <a:r>
                        <a:rPr lang="en-US" dirty="0"/>
                        <a:t> – EGINA </a:t>
                      </a:r>
                    </a:p>
                    <a:p>
                      <a:pPr algn="ctr"/>
                      <a:r>
                        <a:rPr lang="en-US" dirty="0"/>
                        <a:t> 2019-2021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1976">
                <a:tc>
                  <a:txBody>
                    <a:bodyPr/>
                    <a:lstStyle/>
                    <a:p>
                      <a:pPr algn="l"/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41976">
                <a:tc>
                  <a:txBody>
                    <a:bodyPr/>
                    <a:lstStyle/>
                    <a:p>
                      <a:pPr algn="l"/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41976">
                <a:tc>
                  <a:txBody>
                    <a:bodyPr/>
                    <a:lstStyle/>
                    <a:p>
                      <a:pPr algn="l"/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297941">
              <a:spcBef>
                <a:spcPts val="800"/>
              </a:spcBef>
              <a:defRPr sz="3570"/>
            </a:pPr>
            <a:r>
              <a:rPr dirty="0"/>
              <a:t>Legge 107 /2015</a:t>
            </a:r>
          </a:p>
          <a:p>
            <a:pPr defTabSz="297941">
              <a:spcBef>
                <a:spcPts val="800"/>
              </a:spcBef>
              <a:defRPr sz="3570"/>
            </a:pPr>
            <a:r>
              <a:rPr lang="it-IT" dirty="0"/>
              <a:t>Messa a sistema dell’Alternanza </a:t>
            </a:r>
            <a:endParaRPr dirty="0"/>
          </a:p>
        </p:txBody>
      </p:sp>
      <p:sp>
        <p:nvSpPr>
          <p:cNvPr id="144" name="Shape 144"/>
          <p:cNvSpPr>
            <a:spLocks noGrp="1"/>
          </p:cNvSpPr>
          <p:nvPr>
            <p:ph type="body" idx="1"/>
          </p:nvPr>
        </p:nvSpPr>
        <p:spPr>
          <a:xfrm>
            <a:off x="904347" y="2404534"/>
            <a:ext cx="10967613" cy="6096000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560831">
              <a:lnSpc>
                <a:spcPct val="90000"/>
              </a:lnSpc>
              <a:spcBef>
                <a:spcPts val="1500"/>
              </a:spcBef>
              <a:buClrTx/>
              <a:buSzTx/>
              <a:defRPr sz="5376">
                <a:solidFill>
                  <a:srgbClr val="D93E2B"/>
                </a:solidFill>
                <a:latin typeface="+mn-lt"/>
                <a:ea typeface="+mn-ea"/>
                <a:cs typeface="+mn-cs"/>
                <a:sym typeface="Bodoni SvtyTwo ITC TT-Book"/>
              </a:defRPr>
            </a:pPr>
            <a:endParaRPr lang="it-IT" sz="2000" dirty="0"/>
          </a:p>
          <a:p>
            <a:pPr defTabSz="560831">
              <a:lnSpc>
                <a:spcPct val="90000"/>
              </a:lnSpc>
              <a:spcBef>
                <a:spcPts val="1500"/>
              </a:spcBef>
              <a:buClrTx/>
              <a:buSzTx/>
              <a:defRPr sz="5376">
                <a:solidFill>
                  <a:srgbClr val="D93E2B"/>
                </a:solidFill>
                <a:latin typeface="+mn-lt"/>
                <a:ea typeface="+mn-ea"/>
                <a:cs typeface="+mn-cs"/>
                <a:sym typeface="Bodoni SvtyTwo ITC TT-Book"/>
              </a:defRPr>
            </a:pPr>
            <a:endParaRPr lang="it-IT" sz="2000" dirty="0"/>
          </a:p>
          <a:p>
            <a:pPr defTabSz="560831">
              <a:lnSpc>
                <a:spcPct val="90000"/>
              </a:lnSpc>
              <a:spcBef>
                <a:spcPts val="1500"/>
              </a:spcBef>
              <a:buClrTx/>
              <a:buSzTx/>
              <a:defRPr sz="5376">
                <a:solidFill>
                  <a:srgbClr val="D93E2B"/>
                </a:solidFill>
                <a:latin typeface="+mn-lt"/>
                <a:ea typeface="+mn-ea"/>
                <a:cs typeface="+mn-cs"/>
                <a:sym typeface="Bodoni SvtyTwo ITC TT-Book"/>
              </a:defRPr>
            </a:pPr>
            <a:endParaRPr lang="it-IT" sz="2000" dirty="0"/>
          </a:p>
          <a:p>
            <a:pPr defTabSz="560831">
              <a:lnSpc>
                <a:spcPct val="220000"/>
              </a:lnSpc>
              <a:spcBef>
                <a:spcPts val="1500"/>
              </a:spcBef>
              <a:buClrTx/>
              <a:buSzTx/>
              <a:defRPr sz="5376">
                <a:solidFill>
                  <a:srgbClr val="D93E2B"/>
                </a:solidFill>
                <a:latin typeface="+mn-lt"/>
                <a:ea typeface="+mn-ea"/>
                <a:cs typeface="+mn-cs"/>
                <a:sym typeface="Bodoni SvtyTwo ITC TT-Book"/>
              </a:defRPr>
            </a:pPr>
            <a:endParaRPr lang="it-IT" sz="8000" dirty="0">
              <a:solidFill>
                <a:srgbClr val="404040"/>
              </a:solidFill>
            </a:endParaRPr>
          </a:p>
          <a:p>
            <a:pPr defTabSz="560831">
              <a:lnSpc>
                <a:spcPct val="220000"/>
              </a:lnSpc>
              <a:spcBef>
                <a:spcPts val="1500"/>
              </a:spcBef>
              <a:buClrTx/>
              <a:buSzTx/>
              <a:defRPr sz="5376">
                <a:solidFill>
                  <a:srgbClr val="D93E2B"/>
                </a:solidFill>
                <a:latin typeface="+mn-lt"/>
                <a:ea typeface="+mn-ea"/>
                <a:cs typeface="+mn-cs"/>
                <a:sym typeface="Bodoni SvtyTwo ITC TT-Book"/>
              </a:defRPr>
            </a:pPr>
            <a:endParaRPr lang="it-IT" sz="8000" dirty="0">
              <a:solidFill>
                <a:srgbClr val="404040"/>
              </a:solidFill>
            </a:endParaRPr>
          </a:p>
          <a:p>
            <a:pPr defTabSz="560831">
              <a:lnSpc>
                <a:spcPct val="220000"/>
              </a:lnSpc>
              <a:spcBef>
                <a:spcPts val="1500"/>
              </a:spcBef>
              <a:buClrTx/>
              <a:buSzTx/>
              <a:defRPr sz="5376">
                <a:solidFill>
                  <a:srgbClr val="D93E2B"/>
                </a:solidFill>
                <a:latin typeface="+mn-lt"/>
                <a:ea typeface="+mn-ea"/>
                <a:cs typeface="+mn-cs"/>
                <a:sym typeface="Bodoni SvtyTwo ITC TT-Book"/>
              </a:defRPr>
            </a:pPr>
            <a:endParaRPr lang="it-IT" sz="8000" dirty="0">
              <a:solidFill>
                <a:srgbClr val="40404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 flipH="1">
            <a:off x="-153932" y="3348215"/>
            <a:ext cx="10409611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spc="0" normalizeH="0" baseline="0" dirty="0">
              <a:ln>
                <a:noFill/>
              </a:ln>
              <a:solidFill>
                <a:srgbClr val="414141"/>
              </a:solidFill>
              <a:effectLst/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  <p:graphicFrame>
        <p:nvGraphicFramePr>
          <p:cNvPr id="6" name="Diagramma 5"/>
          <p:cNvGraphicFramePr/>
          <p:nvPr>
            <p:extLst>
              <p:ext uri="{D42A27DB-BD31-4B8C-83A1-F6EECF244321}">
                <p14:modId xmlns:p14="http://schemas.microsoft.com/office/powerpoint/2010/main" val="2798444335"/>
              </p:ext>
            </p:extLst>
          </p:nvPr>
        </p:nvGraphicFramePr>
        <p:xfrm>
          <a:off x="904347" y="2720623"/>
          <a:ext cx="11352442" cy="5779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dirty="0"/>
              <a:t>Sforzo condiviso per creare </a:t>
            </a:r>
            <a:r>
              <a:rPr lang="it-IT" sz="4800" dirty="0" err="1"/>
              <a:t>occupabilità</a:t>
            </a:r>
            <a:endParaRPr lang="it-IT" sz="4800" dirty="0"/>
          </a:p>
        </p:txBody>
      </p:sp>
      <p:graphicFrame>
        <p:nvGraphicFramePr>
          <p:cNvPr id="8" name="Diagramma 7"/>
          <p:cNvGraphicFramePr/>
          <p:nvPr>
            <p:extLst>
              <p:ext uri="{D42A27DB-BD31-4B8C-83A1-F6EECF244321}">
                <p14:modId xmlns:p14="http://schemas.microsoft.com/office/powerpoint/2010/main" val="3542577463"/>
              </p:ext>
            </p:extLst>
          </p:nvPr>
        </p:nvGraphicFramePr>
        <p:xfrm>
          <a:off x="1058279" y="2540025"/>
          <a:ext cx="10698235" cy="5945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5058906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8000" y="800099"/>
            <a:ext cx="11988800" cy="1551213"/>
          </a:xfrm>
        </p:spPr>
        <p:txBody>
          <a:bodyPr>
            <a:normAutofit/>
          </a:bodyPr>
          <a:lstStyle/>
          <a:p>
            <a:pPr lvl="8" indent="0"/>
            <a:r>
              <a:rPr lang="it-IT" sz="4300" dirty="0">
                <a:solidFill>
                  <a:srgbClr val="D93E00"/>
                </a:solidFill>
              </a:rPr>
              <a:t>Introduzione di ECVET a livello locale </a:t>
            </a:r>
            <a:br>
              <a:rPr lang="it-IT" sz="4800" dirty="0"/>
            </a:br>
            <a:r>
              <a:rPr lang="it-IT" sz="4800" dirty="0"/>
              <a:t>capitalizzazione - trasparenza - qualità 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08000" y="2351313"/>
            <a:ext cx="11988800" cy="7039429"/>
          </a:xfrm>
        </p:spPr>
        <p:txBody>
          <a:bodyPr>
            <a:normAutofit/>
          </a:bodyPr>
          <a:lstStyle/>
          <a:p>
            <a:pPr marL="1409700" lvl="3" indent="0" algn="dist" defTabSz="560831">
              <a:lnSpc>
                <a:spcPct val="90000"/>
              </a:lnSpc>
              <a:spcBef>
                <a:spcPts val="1500"/>
              </a:spcBef>
              <a:buClrTx/>
              <a:buSzTx/>
              <a:buNone/>
              <a:defRPr sz="5376">
                <a:solidFill>
                  <a:srgbClr val="D93E2B"/>
                </a:solidFill>
                <a:latin typeface="+mn-lt"/>
                <a:ea typeface="+mn-ea"/>
                <a:cs typeface="+mn-cs"/>
                <a:sym typeface="Bodoni SvtyTwo ITC TT-Book"/>
              </a:defRPr>
            </a:pPr>
            <a:endParaRPr lang="it-IT" sz="1800">
              <a:solidFill>
                <a:srgbClr val="D93E2B"/>
              </a:solidFill>
              <a:sym typeface="Bodoni SvtyTwo ITC TT-Book"/>
            </a:endParaRPr>
          </a:p>
          <a:p>
            <a:endParaRPr lang="it-IT" sz="1500" dirty="0"/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52399961"/>
              </p:ext>
            </p:extLst>
          </p:nvPr>
        </p:nvGraphicFramePr>
        <p:xfrm>
          <a:off x="777378" y="2785712"/>
          <a:ext cx="11719421" cy="6135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73852528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Processo ECVET </a:t>
            </a:r>
          </a:p>
        </p:txBody>
      </p:sp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val="3479950569"/>
              </p:ext>
            </p:extLst>
          </p:nvPr>
        </p:nvGraphicFramePr>
        <p:xfrm>
          <a:off x="508000" y="2019300"/>
          <a:ext cx="11988800" cy="7120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74876010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New_Template4">
  <a:themeElements>
    <a:clrScheme name="Impostazioni personalizzate 1">
      <a:dk1>
        <a:srgbClr val="414141"/>
      </a:dk1>
      <a:lt1>
        <a:srgbClr val="004141"/>
      </a:lt1>
      <a:dk2>
        <a:srgbClr val="66635F"/>
      </a:dk2>
      <a:lt2>
        <a:srgbClr val="C9C3BA"/>
      </a:lt2>
      <a:accent1>
        <a:srgbClr val="738FAF"/>
      </a:accent1>
      <a:accent2>
        <a:srgbClr val="74B6A8"/>
      </a:accent2>
      <a:accent3>
        <a:srgbClr val="A0AA69"/>
      </a:accent3>
      <a:accent4>
        <a:srgbClr val="CBA968"/>
      </a:accent4>
      <a:accent5>
        <a:srgbClr val="D08A7A"/>
      </a:accent5>
      <a:accent6>
        <a:srgbClr val="9E95A9"/>
      </a:accent6>
      <a:hlink>
        <a:srgbClr val="0000FF"/>
      </a:hlink>
      <a:folHlink>
        <a:srgbClr val="FF00FF"/>
      </a:folHlink>
    </a:clrScheme>
    <a:fontScheme name="New_Template4">
      <a:majorFont>
        <a:latin typeface="Bodoni SvtyTwo ITC TT-Book"/>
        <a:ea typeface="Bodoni SvtyTwo ITC TT-Book"/>
        <a:cs typeface="Bodoni SvtyTwo ITC TT-Book"/>
      </a:majorFont>
      <a:minorFont>
        <a:latin typeface="Bodoni SvtyTwo ITC TT-Book"/>
        <a:ea typeface="Bodoni SvtyTwo ITC TT-Book"/>
        <a:cs typeface="Bodoni SvtyTwo ITC TT-Book"/>
      </a:minorFont>
    </a:fontScheme>
    <a:fmtScheme name="New_Templat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33948" dir="2700000" rotWithShape="0">
                <a:srgbClr val="3B3936"/>
              </a:outerShdw>
            </a:effectLst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14141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414141"/>
            </a:solidFill>
            <a:effectLst/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New_Template4">
  <a:themeElements>
    <a:clrScheme name="New_Template4">
      <a:dk1>
        <a:srgbClr val="000000"/>
      </a:dk1>
      <a:lt1>
        <a:srgbClr val="FFFFFF"/>
      </a:lt1>
      <a:dk2>
        <a:srgbClr val="66635F"/>
      </a:dk2>
      <a:lt2>
        <a:srgbClr val="C9C3BA"/>
      </a:lt2>
      <a:accent1>
        <a:srgbClr val="738FAF"/>
      </a:accent1>
      <a:accent2>
        <a:srgbClr val="74B6A8"/>
      </a:accent2>
      <a:accent3>
        <a:srgbClr val="A0AA69"/>
      </a:accent3>
      <a:accent4>
        <a:srgbClr val="CBA968"/>
      </a:accent4>
      <a:accent5>
        <a:srgbClr val="D08A7A"/>
      </a:accent5>
      <a:accent6>
        <a:srgbClr val="9E95A9"/>
      </a:accent6>
      <a:hlink>
        <a:srgbClr val="0000FF"/>
      </a:hlink>
      <a:folHlink>
        <a:srgbClr val="FF00FF"/>
      </a:folHlink>
    </a:clrScheme>
    <a:fontScheme name="New_Template4">
      <a:majorFont>
        <a:latin typeface="Bodoni SvtyTwo ITC TT-Book"/>
        <a:ea typeface="Bodoni SvtyTwo ITC TT-Book"/>
        <a:cs typeface="Bodoni SvtyTwo ITC TT-Book"/>
      </a:majorFont>
      <a:minorFont>
        <a:latin typeface="Bodoni SvtyTwo ITC TT-Book"/>
        <a:ea typeface="Bodoni SvtyTwo ITC TT-Book"/>
        <a:cs typeface="Bodoni SvtyTwo ITC TT-Book"/>
      </a:minorFont>
    </a:fontScheme>
    <a:fmtScheme name="New_Templat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33948" dir="2700000" rotWithShape="0">
                <a:srgbClr val="3B3936"/>
              </a:outerShdw>
            </a:effectLst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14141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414141"/>
            </a:solidFill>
            <a:effectLst/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3007</TotalTime>
  <Words>1536</Words>
  <Application>Microsoft Office PowerPoint</Application>
  <PresentationFormat>Personalizzato</PresentationFormat>
  <Paragraphs>113</Paragraphs>
  <Slides>14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3" baseType="lpstr">
      <vt:lpstr>Arial</vt:lpstr>
      <vt:lpstr>Arial Rounded MT Bold</vt:lpstr>
      <vt:lpstr>Bodoni SvtyTwo ITC TT-Book</vt:lpstr>
      <vt:lpstr>Helvetica</vt:lpstr>
      <vt:lpstr>Helvetica Neue</vt:lpstr>
      <vt:lpstr>Palatino</vt:lpstr>
      <vt:lpstr>Wingdings</vt:lpstr>
      <vt:lpstr>Zapf Dingbats</vt:lpstr>
      <vt:lpstr>New_Template4</vt:lpstr>
      <vt:lpstr>ITE  Feliciano Scarpellini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Legge 107 /2015 Messa a sistema dell’Alternanza </vt:lpstr>
      <vt:lpstr>Sforzo condiviso per creare occupabilità</vt:lpstr>
      <vt:lpstr>Introduzione di ECVET a livello locale  capitalizzazione - trasparenza - qualità </vt:lpstr>
      <vt:lpstr>Processo ECVET </vt:lpstr>
      <vt:lpstr>Alcuni esempi di sperimentazioni locali</vt:lpstr>
      <vt:lpstr>Valutazione </vt:lpstr>
      <vt:lpstr>Alcuni nodi da sciogliere</vt:lpstr>
      <vt:lpstr>VALIDAZIONE E RICONOSCIMENTO  PCTO/WBL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  Feliciano Scarpellini</dc:title>
  <dc:creator>classe</dc:creator>
  <cp:lastModifiedBy>lara moretti</cp:lastModifiedBy>
  <cp:revision>55</cp:revision>
  <dcterms:modified xsi:type="dcterms:W3CDTF">2019-12-15T08:47:20Z</dcterms:modified>
</cp:coreProperties>
</file>