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287C1F0-20F6-49DC-B838-0EA287CE7960}"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87C1F0-20F6-49DC-B838-0EA287CE7960}"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87C1F0-20F6-49DC-B838-0EA287CE7960}"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87C1F0-20F6-49DC-B838-0EA287CE7960}"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287C1F0-20F6-49DC-B838-0EA287CE7960}" type="datetimeFigureOut">
              <a:rPr lang="it-IT" smtClean="0"/>
              <a:t>09/03/2020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287C1F0-20F6-49DC-B838-0EA287CE7960}"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287C1F0-20F6-49DC-B838-0EA287CE7960}" type="datetimeFigureOut">
              <a:rPr lang="it-IT" smtClean="0"/>
              <a:t>09/03/2020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287C1F0-20F6-49DC-B838-0EA287CE7960}" type="datetimeFigureOut">
              <a:rPr lang="it-IT" smtClean="0"/>
              <a:t>09/03/2020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287C1F0-20F6-49DC-B838-0EA287CE7960}" type="datetimeFigureOut">
              <a:rPr lang="it-IT" smtClean="0"/>
              <a:t>09/03/2020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287C1F0-20F6-49DC-B838-0EA287CE7960}"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287C1F0-20F6-49DC-B838-0EA287CE7960}" type="datetimeFigureOut">
              <a:rPr lang="it-IT" smtClean="0"/>
              <a:t>09/03/2020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DBFFB47-EDFE-41B0-B9D5-69793381369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7C1F0-20F6-49DC-B838-0EA287CE7960}" type="datetimeFigureOut">
              <a:rPr lang="it-IT" smtClean="0"/>
              <a:t>09/03/2020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FFB47-EDFE-41B0-B9D5-69793381369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1000108"/>
            <a:ext cx="8229600" cy="1143000"/>
          </a:xfrm>
        </p:spPr>
        <p:txBody>
          <a:bodyPr>
            <a:normAutofit/>
          </a:bodyPr>
          <a:lstStyle/>
          <a:p>
            <a:r>
              <a:rPr lang="it-IT" sz="5400" b="1" dirty="0" smtClean="0">
                <a:solidFill>
                  <a:srgbClr val="0070C0"/>
                </a:solidFill>
                <a:effectLst>
                  <a:outerShdw blurRad="38100" dist="38100" dir="2700000" algn="tl">
                    <a:srgbClr val="000000">
                      <a:alpha val="43137"/>
                    </a:srgbClr>
                  </a:outerShdw>
                </a:effectLst>
              </a:rPr>
              <a:t>  RISORSE IDRICHE</a:t>
            </a:r>
            <a:endParaRPr lang="it-IT" sz="5400" b="1" dirty="0">
              <a:solidFill>
                <a:srgbClr val="0070C0"/>
              </a:solidFill>
              <a:effectLst>
                <a:outerShdw blurRad="38100" dist="38100" dir="2700000" algn="tl">
                  <a:srgbClr val="000000">
                    <a:alpha val="43137"/>
                  </a:srgbClr>
                </a:outerShdw>
              </a:effectLst>
            </a:endParaRPr>
          </a:p>
        </p:txBody>
      </p:sp>
      <p:sp>
        <p:nvSpPr>
          <p:cNvPr id="7" name="CasellaDiTesto 6"/>
          <p:cNvSpPr txBox="1"/>
          <p:nvPr/>
        </p:nvSpPr>
        <p:spPr>
          <a:xfrm>
            <a:off x="500034" y="3000372"/>
            <a:ext cx="8286808" cy="523220"/>
          </a:xfrm>
          <a:prstGeom prst="rect">
            <a:avLst/>
          </a:prstGeom>
          <a:noFill/>
        </p:spPr>
        <p:txBody>
          <a:bodyPr wrap="square" rtlCol="0">
            <a:spAutoFit/>
          </a:bodyPr>
          <a:lstStyle/>
          <a:p>
            <a:pPr algn="ctr"/>
            <a:r>
              <a:rPr lang="it-IT" sz="2800" i="1" dirty="0" smtClean="0"/>
              <a:t>(Giornata mondiale dell’acqua,22 Marzo)</a:t>
            </a:r>
            <a:endParaRPr lang="it-IT" sz="28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642910" y="214291"/>
            <a:ext cx="7772400" cy="714380"/>
          </a:xfrm>
        </p:spPr>
        <p:txBody>
          <a:bodyPr>
            <a:normAutofit/>
          </a:bodyPr>
          <a:lstStyle/>
          <a:p>
            <a:pPr algn="l">
              <a:buFont typeface="Arial" pitchFamily="34" charset="0"/>
              <a:buChar char="•"/>
            </a:pPr>
            <a:r>
              <a:rPr lang="it-IT" sz="3200" b="1" i="1" u="sng" dirty="0" smtClean="0">
                <a:solidFill>
                  <a:srgbClr val="00B0F0"/>
                </a:solidFill>
              </a:rPr>
              <a:t>INTRODUZIONE</a:t>
            </a:r>
            <a:endParaRPr lang="it-IT" sz="3200" b="1" i="1" u="sng" dirty="0">
              <a:solidFill>
                <a:srgbClr val="00B0F0"/>
              </a:solidFill>
            </a:endParaRPr>
          </a:p>
        </p:txBody>
      </p:sp>
      <p:sp>
        <p:nvSpPr>
          <p:cNvPr id="5" name="Sottotitolo 4"/>
          <p:cNvSpPr>
            <a:spLocks noGrp="1"/>
          </p:cNvSpPr>
          <p:nvPr>
            <p:ph type="subTitle" idx="1"/>
          </p:nvPr>
        </p:nvSpPr>
        <p:spPr>
          <a:xfrm>
            <a:off x="714348" y="928670"/>
            <a:ext cx="7058052" cy="5929330"/>
          </a:xfrm>
        </p:spPr>
        <p:txBody>
          <a:bodyPr>
            <a:normAutofit/>
          </a:bodyPr>
          <a:lstStyle/>
          <a:p>
            <a:r>
              <a:rPr lang="it-IT" sz="2000" dirty="0" smtClean="0">
                <a:solidFill>
                  <a:schemeClr val="tx1"/>
                </a:solidFill>
              </a:rPr>
              <a:t>Per ricordare l’importanza dell’acqua dolce, dal 1992 le Nazioni Unite promuovono la Giornata mondiale dell’acqua, un evento simbolico celebrato di anno in anno sempre nello stesso giorno, il 22 marzo. Ogni anno la giornata espone un problema specifico legato all’acqua dolce.</a:t>
            </a:r>
            <a:endParaRPr lang="it-IT" sz="2000"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1714480" y="2786058"/>
            <a:ext cx="5348300" cy="2743466"/>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p:cNvSpPr txBox="1"/>
          <p:nvPr/>
        </p:nvSpPr>
        <p:spPr>
          <a:xfrm>
            <a:off x="214282" y="285728"/>
            <a:ext cx="8929718" cy="2554545"/>
          </a:xfrm>
          <a:prstGeom prst="rect">
            <a:avLst/>
          </a:prstGeom>
          <a:noFill/>
        </p:spPr>
        <p:txBody>
          <a:bodyPr wrap="square" rtlCol="0">
            <a:spAutoFit/>
          </a:bodyPr>
          <a:lstStyle/>
          <a:p>
            <a:r>
              <a:rPr lang="it-IT" sz="2000" dirty="0" smtClean="0"/>
              <a:t>Già dall’antichità l’acqua era un bene molto prezioso infatti alcune civiltà come i popoli mesopotamici e gli egizi si stabilirono lungo le sponde dei fiumi Tigri,Eufrate e Nilo. Nell’antichità l’acqua dolce fu fondamentale, in quanto permise lo sviluppo delle civiltà. Per acqua dolce, infatti, si intende quella dei fiumi e dei laghi, risorse preziose che resero fertile il suolo per l’agricoltura e facilitarono i trasporti ampliando la rete commerciale di questi popoli. Inoltre, ancora oggi è considerata uno dei quattro (o cinque in alcune culture) elementi fondamentali che costituiscono il pianeta. </a:t>
            </a:r>
            <a:endParaRPr lang="it-IT" sz="2000" dirty="0"/>
          </a:p>
        </p:txBody>
      </p:sp>
      <p:pic>
        <p:nvPicPr>
          <p:cNvPr id="3074" name="Picture 2" descr="Risultato immagini per civiltà egizia"/>
          <p:cNvPicPr>
            <a:picLocks noChangeAspect="1" noChangeArrowheads="1"/>
          </p:cNvPicPr>
          <p:nvPr/>
        </p:nvPicPr>
        <p:blipFill>
          <a:blip r:embed="rId2"/>
          <a:srcRect/>
          <a:stretch>
            <a:fillRect/>
          </a:stretch>
        </p:blipFill>
        <p:spPr bwMode="auto">
          <a:xfrm>
            <a:off x="714348" y="2928934"/>
            <a:ext cx="3000396" cy="3353918"/>
          </a:xfrm>
          <a:prstGeom prst="rect">
            <a:avLst/>
          </a:prstGeom>
          <a:noFill/>
        </p:spPr>
      </p:pic>
      <p:pic>
        <p:nvPicPr>
          <p:cNvPr id="3076" name="Picture 4" descr="Risultato immagini per civiltà mesopotamichge"/>
          <p:cNvPicPr>
            <a:picLocks noChangeAspect="1" noChangeArrowheads="1"/>
          </p:cNvPicPr>
          <p:nvPr/>
        </p:nvPicPr>
        <p:blipFill>
          <a:blip r:embed="rId3"/>
          <a:srcRect/>
          <a:stretch>
            <a:fillRect/>
          </a:stretch>
        </p:blipFill>
        <p:spPr bwMode="auto">
          <a:xfrm>
            <a:off x="4578880" y="3857628"/>
            <a:ext cx="4136484" cy="243363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4291"/>
            <a:ext cx="7772400" cy="928693"/>
          </a:xfrm>
        </p:spPr>
        <p:txBody>
          <a:bodyPr>
            <a:normAutofit/>
          </a:bodyPr>
          <a:lstStyle/>
          <a:p>
            <a:pPr algn="l">
              <a:buFont typeface="Arial" pitchFamily="34" charset="0"/>
              <a:buChar char="•"/>
            </a:pPr>
            <a:r>
              <a:rPr lang="it-IT" sz="3200" b="1" i="1" u="sng" dirty="0" smtClean="0">
                <a:solidFill>
                  <a:srgbClr val="00B0F0"/>
                </a:solidFill>
              </a:rPr>
              <a:t>IMPRONTA IDRICA</a:t>
            </a:r>
            <a:endParaRPr lang="it-IT" sz="3200" b="1" i="1" u="sng" dirty="0">
              <a:solidFill>
                <a:srgbClr val="00B0F0"/>
              </a:solidFill>
            </a:endParaRPr>
          </a:p>
        </p:txBody>
      </p:sp>
      <p:sp>
        <p:nvSpPr>
          <p:cNvPr id="3" name="Sottotitolo 2"/>
          <p:cNvSpPr>
            <a:spLocks noGrp="1"/>
          </p:cNvSpPr>
          <p:nvPr>
            <p:ph type="subTitle" idx="1"/>
          </p:nvPr>
        </p:nvSpPr>
        <p:spPr>
          <a:xfrm>
            <a:off x="928662" y="1142984"/>
            <a:ext cx="7643866" cy="5143536"/>
          </a:xfrm>
        </p:spPr>
        <p:txBody>
          <a:bodyPr>
            <a:normAutofit/>
          </a:bodyPr>
          <a:lstStyle/>
          <a:p>
            <a:r>
              <a:rPr lang="it-IT" sz="2000" dirty="0">
                <a:solidFill>
                  <a:schemeClr val="tx1"/>
                </a:solidFill>
              </a:rPr>
              <a:t>L'</a:t>
            </a:r>
            <a:r>
              <a:rPr lang="it-IT" sz="2000" b="1" dirty="0">
                <a:solidFill>
                  <a:schemeClr val="tx1"/>
                </a:solidFill>
              </a:rPr>
              <a:t>impronta idrica </a:t>
            </a:r>
            <a:r>
              <a:rPr lang="it-IT" sz="2000" dirty="0">
                <a:solidFill>
                  <a:schemeClr val="tx1"/>
                </a:solidFill>
              </a:rPr>
              <a:t>(anche </a:t>
            </a:r>
            <a:r>
              <a:rPr lang="it-IT" sz="2000" i="1" dirty="0">
                <a:solidFill>
                  <a:schemeClr val="tx1"/>
                </a:solidFill>
              </a:rPr>
              <a:t>water </a:t>
            </a:r>
            <a:r>
              <a:rPr lang="it-IT" sz="2000" i="1" dirty="0" err="1">
                <a:solidFill>
                  <a:schemeClr val="tx1"/>
                </a:solidFill>
              </a:rPr>
              <a:t>footprint</a:t>
            </a:r>
            <a:r>
              <a:rPr lang="it-IT" sz="2000" dirty="0">
                <a:solidFill>
                  <a:schemeClr val="tx1"/>
                </a:solidFill>
              </a:rPr>
              <a:t>) è un indicatore che mostra il consumo di acqua </a:t>
            </a:r>
            <a:r>
              <a:rPr lang="it-IT" sz="2000" dirty="0" smtClean="0">
                <a:solidFill>
                  <a:schemeClr val="tx1"/>
                </a:solidFill>
              </a:rPr>
              <a:t>dolce da </a:t>
            </a:r>
            <a:r>
              <a:rPr lang="it-IT" sz="2000" dirty="0">
                <a:solidFill>
                  <a:schemeClr val="tx1"/>
                </a:solidFill>
              </a:rPr>
              <a:t>parte della popolazione. Si definisce l'impronta idrica di un individuo, di una comunità, di un'organizzazione o di un sistema produttivo come il volume complessivo di acqua dolce utilizzata per produrre i beni ed i servizi utilizzati </a:t>
            </a:r>
            <a:r>
              <a:rPr lang="it-IT" sz="2000" dirty="0" smtClean="0">
                <a:solidFill>
                  <a:schemeClr val="tx1"/>
                </a:solidFill>
              </a:rPr>
              <a:t>dall'individuo/comunità/organizzazione/industria</a:t>
            </a:r>
            <a:r>
              <a:rPr lang="it-IT" sz="2000" dirty="0">
                <a:solidFill>
                  <a:schemeClr val="tx1"/>
                </a:solidFill>
              </a:rPr>
              <a:t>.</a:t>
            </a:r>
          </a:p>
        </p:txBody>
      </p:sp>
      <p:pic>
        <p:nvPicPr>
          <p:cNvPr id="16392" name="Picture 8" descr="Risultato immagini per disponibilità idrica"/>
          <p:cNvPicPr>
            <a:picLocks noChangeAspect="1" noChangeArrowheads="1"/>
          </p:cNvPicPr>
          <p:nvPr/>
        </p:nvPicPr>
        <p:blipFill>
          <a:blip r:embed="rId2"/>
          <a:srcRect/>
          <a:stretch>
            <a:fillRect/>
          </a:stretch>
        </p:blipFill>
        <p:spPr bwMode="auto">
          <a:xfrm>
            <a:off x="1357290" y="3143248"/>
            <a:ext cx="6312817" cy="35719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pronta idrica.jpg"/>
          <p:cNvPicPr>
            <a:picLocks noGrp="1" noChangeAspect="1"/>
          </p:cNvPicPr>
          <p:nvPr>
            <p:ph idx="1"/>
          </p:nvPr>
        </p:nvPicPr>
        <p:blipFill>
          <a:blip r:embed="rId2"/>
          <a:stretch>
            <a:fillRect/>
          </a:stretch>
        </p:blipFill>
        <p:spPr>
          <a:xfrm>
            <a:off x="714349" y="428604"/>
            <a:ext cx="7946026" cy="5929354"/>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605"/>
            <a:ext cx="7772400" cy="642941"/>
          </a:xfrm>
        </p:spPr>
        <p:txBody>
          <a:bodyPr>
            <a:normAutofit/>
          </a:bodyPr>
          <a:lstStyle/>
          <a:p>
            <a:pPr algn="l">
              <a:buFont typeface="Arial" pitchFamily="34" charset="0"/>
              <a:buChar char="•"/>
            </a:pPr>
            <a:r>
              <a:rPr lang="it-IT" sz="3200" b="1" i="1" u="sng" dirty="0" smtClean="0">
                <a:solidFill>
                  <a:srgbClr val="00B0F0"/>
                </a:solidFill>
              </a:rPr>
              <a:t>DISPONIBILITÀ IDRICA</a:t>
            </a:r>
            <a:endParaRPr lang="it-IT" sz="3200" b="1" i="1" u="sng" dirty="0">
              <a:solidFill>
                <a:srgbClr val="00B0F0"/>
              </a:solidFill>
            </a:endParaRPr>
          </a:p>
        </p:txBody>
      </p:sp>
      <p:sp>
        <p:nvSpPr>
          <p:cNvPr id="3" name="Sottotitolo 2"/>
          <p:cNvSpPr>
            <a:spLocks noGrp="1"/>
          </p:cNvSpPr>
          <p:nvPr>
            <p:ph type="subTitle" idx="1"/>
          </p:nvPr>
        </p:nvSpPr>
        <p:spPr>
          <a:xfrm>
            <a:off x="1142976" y="1142984"/>
            <a:ext cx="6629424" cy="5286412"/>
          </a:xfrm>
        </p:spPr>
        <p:txBody>
          <a:bodyPr>
            <a:noAutofit/>
          </a:bodyPr>
          <a:lstStyle/>
          <a:p>
            <a:r>
              <a:rPr lang="it-IT" sz="2000" dirty="0">
                <a:solidFill>
                  <a:schemeClr val="tx1"/>
                </a:solidFill>
              </a:rPr>
              <a:t>A livello globale, di tutte le precipitazioni che annualmente cadono al suolo, (circa 117.000 km</a:t>
            </a:r>
            <a:r>
              <a:rPr lang="it-IT" sz="2000" baseline="30000" dirty="0">
                <a:solidFill>
                  <a:schemeClr val="tx1"/>
                </a:solidFill>
              </a:rPr>
              <a:t>3</a:t>
            </a:r>
            <a:r>
              <a:rPr lang="it-IT" sz="2000" dirty="0">
                <a:solidFill>
                  <a:schemeClr val="tx1"/>
                </a:solidFill>
              </a:rPr>
              <a:t>), solo il 4% viene utilizzata direttamente dall'agricoltura, e circa la metà è soggetta ad evaporazione e traspirazione nelle foreste ed altri ambienti naturali. Il resto, che finisce nel ripristinare la acque di falda o nel cosiddetto </a:t>
            </a:r>
            <a:r>
              <a:rPr lang="it-IT" sz="2000" dirty="0" err="1">
                <a:solidFill>
                  <a:schemeClr val="tx1"/>
                </a:solidFill>
              </a:rPr>
              <a:t>ruscellamento</a:t>
            </a:r>
            <a:r>
              <a:rPr lang="it-IT" sz="2000" dirty="0">
                <a:solidFill>
                  <a:schemeClr val="tx1"/>
                </a:solidFill>
              </a:rPr>
              <a:t>, costituisce il "totale delle risorse rinnovabili di acqua dolce". Nel 2012 tale quantità era stimata in 52.579 km</a:t>
            </a:r>
            <a:r>
              <a:rPr lang="it-IT" sz="2000" baseline="30000" dirty="0">
                <a:solidFill>
                  <a:schemeClr val="tx1"/>
                </a:solidFill>
              </a:rPr>
              <a:t>3</a:t>
            </a:r>
            <a:r>
              <a:rPr lang="it-IT" sz="2000" dirty="0">
                <a:solidFill>
                  <a:schemeClr val="tx1"/>
                </a:solidFill>
              </a:rPr>
              <a:t>/anno. Di questo totale, nel 2007 ne venivano prelevati 3.918 km3, utilizzati al 69% (2.722 km</a:t>
            </a:r>
            <a:r>
              <a:rPr lang="it-IT" sz="2000" baseline="30000" dirty="0">
                <a:solidFill>
                  <a:schemeClr val="tx1"/>
                </a:solidFill>
              </a:rPr>
              <a:t>3</a:t>
            </a:r>
            <a:r>
              <a:rPr lang="it-IT" sz="2000" dirty="0">
                <a:solidFill>
                  <a:schemeClr val="tx1"/>
                </a:solidFill>
              </a:rPr>
              <a:t>) in agricoltura, ed il 19% (734 km</a:t>
            </a:r>
            <a:r>
              <a:rPr lang="it-IT" sz="2000" baseline="30000" dirty="0">
                <a:solidFill>
                  <a:schemeClr val="tx1"/>
                </a:solidFill>
              </a:rPr>
              <a:t>3</a:t>
            </a:r>
            <a:r>
              <a:rPr lang="it-IT" sz="2000" dirty="0">
                <a:solidFill>
                  <a:schemeClr val="tx1"/>
                </a:solidFill>
              </a:rPr>
              <a:t>) dagli altri settori produttivi. La maggior parte del prelievo idrico agricolo viene utilizzato per l'irrigazione, che consuma il 5,1% delle risorse rinnovabili di acqua dolce. Il consumo globale di acqua è cresciuto rapidamente nel corso degli ultimi cento anni.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785786" y="214291"/>
            <a:ext cx="7772400" cy="1214446"/>
          </a:xfrm>
        </p:spPr>
        <p:txBody>
          <a:bodyPr>
            <a:noAutofit/>
          </a:bodyPr>
          <a:lstStyle/>
          <a:p>
            <a:r>
              <a:rPr lang="it-IT" sz="2800" b="1" dirty="0" smtClean="0">
                <a:solidFill>
                  <a:schemeClr val="accent5"/>
                </a:solidFill>
                <a:effectLst>
                  <a:outerShdw blurRad="38100" dist="38100" dir="2700000" algn="tl">
                    <a:srgbClr val="000000">
                      <a:alpha val="43137"/>
                    </a:srgbClr>
                  </a:outerShdw>
                </a:effectLst>
              </a:rPr>
              <a:t>DECALOGO SUL CONSUMO CONSAPEVOLE DELL’ACQUA:</a:t>
            </a:r>
            <a:endParaRPr lang="it-IT" sz="2800" b="1" dirty="0">
              <a:solidFill>
                <a:schemeClr val="accent5"/>
              </a:solidFill>
              <a:effectLst>
                <a:outerShdw blurRad="38100" dist="38100" dir="2700000" algn="tl">
                  <a:srgbClr val="000000">
                    <a:alpha val="43137"/>
                  </a:srgbClr>
                </a:outerShdw>
              </a:effectLst>
            </a:endParaRPr>
          </a:p>
        </p:txBody>
      </p:sp>
      <p:sp>
        <p:nvSpPr>
          <p:cNvPr id="5" name="Sottotitolo 4"/>
          <p:cNvSpPr>
            <a:spLocks noGrp="1"/>
          </p:cNvSpPr>
          <p:nvPr>
            <p:ph type="subTitle" idx="1"/>
          </p:nvPr>
        </p:nvSpPr>
        <p:spPr>
          <a:xfrm>
            <a:off x="714348" y="1357298"/>
            <a:ext cx="7858180" cy="5286412"/>
          </a:xfrm>
        </p:spPr>
        <p:txBody>
          <a:bodyPr>
            <a:normAutofit/>
          </a:bodyPr>
          <a:lstStyle/>
          <a:p>
            <a:pPr algn="l">
              <a:buFont typeface="Arial" pitchFamily="34" charset="0"/>
              <a:buChar char="•"/>
            </a:pPr>
            <a:r>
              <a:rPr lang="it-IT" sz="2000" dirty="0" smtClean="0">
                <a:solidFill>
                  <a:schemeClr val="tx1"/>
                </a:solidFill>
              </a:rPr>
              <a:t>Chiudi il rubinetto mentre ti lavi i denti, ti radi o fai lo shampoo.</a:t>
            </a:r>
          </a:p>
          <a:p>
            <a:pPr algn="l">
              <a:buFont typeface="Arial" pitchFamily="34" charset="0"/>
              <a:buChar char="•"/>
            </a:pPr>
            <a:r>
              <a:rPr lang="it-IT" sz="2000" dirty="0" smtClean="0">
                <a:solidFill>
                  <a:schemeClr val="tx1"/>
                </a:solidFill>
              </a:rPr>
              <a:t>Un rubinetto che gocciola innervosisce,ma soprattutto spreca migliaia di litri di acqua.</a:t>
            </a:r>
          </a:p>
          <a:p>
            <a:pPr algn="l">
              <a:buFont typeface="Arial" pitchFamily="34" charset="0"/>
              <a:buChar char="•"/>
            </a:pPr>
            <a:r>
              <a:rPr lang="it-IT" sz="2000" dirty="0" smtClean="0">
                <a:solidFill>
                  <a:schemeClr val="tx1"/>
                </a:solidFill>
              </a:rPr>
              <a:t>Uno scarico del water che permette di regolare il flusso dell’acqua fa risparmiare migliaia di litri l’anno.</a:t>
            </a:r>
          </a:p>
          <a:p>
            <a:pPr algn="l">
              <a:buFont typeface="Arial" pitchFamily="34" charset="0"/>
              <a:buChar char="•"/>
            </a:pPr>
            <a:r>
              <a:rPr lang="it-IT" sz="2000" dirty="0" smtClean="0">
                <a:solidFill>
                  <a:schemeClr val="tx1"/>
                </a:solidFill>
              </a:rPr>
              <a:t>Non lavare spesso l’auto e quando lo fai usa il secchio.</a:t>
            </a:r>
          </a:p>
          <a:p>
            <a:pPr algn="l">
              <a:buFont typeface="Arial" pitchFamily="34" charset="0"/>
              <a:buChar char="•"/>
            </a:pPr>
            <a:r>
              <a:rPr lang="it-IT" sz="2000" dirty="0" smtClean="0">
                <a:solidFill>
                  <a:schemeClr val="tx1"/>
                </a:solidFill>
              </a:rPr>
              <a:t>Alle tue piante servono tante cure non tanta acqua.</a:t>
            </a:r>
          </a:p>
          <a:p>
            <a:pPr algn="l">
              <a:buFont typeface="Arial" pitchFamily="34" charset="0"/>
              <a:buChar char="•"/>
            </a:pPr>
            <a:r>
              <a:rPr lang="it-IT" sz="2000" dirty="0" smtClean="0">
                <a:solidFill>
                  <a:schemeClr val="tx1"/>
                </a:solidFill>
              </a:rPr>
              <a:t>Montare un semplice </a:t>
            </a:r>
            <a:r>
              <a:rPr lang="it-IT" sz="2000" dirty="0" err="1" smtClean="0">
                <a:solidFill>
                  <a:schemeClr val="tx1"/>
                </a:solidFill>
              </a:rPr>
              <a:t>frangigetto</a:t>
            </a:r>
            <a:r>
              <a:rPr lang="it-IT" sz="2000" dirty="0" smtClean="0">
                <a:solidFill>
                  <a:schemeClr val="tx1"/>
                </a:solidFill>
              </a:rPr>
              <a:t> può farti risparmiare fino al 50% dell’acqua.</a:t>
            </a:r>
          </a:p>
          <a:p>
            <a:pPr algn="l">
              <a:buFont typeface="Arial" pitchFamily="34" charset="0"/>
              <a:buChar char="•"/>
            </a:pPr>
            <a:r>
              <a:rPr lang="it-IT" sz="2000" dirty="0" smtClean="0">
                <a:solidFill>
                  <a:schemeClr val="tx1"/>
                </a:solidFill>
              </a:rPr>
              <a:t>Per lavare riempi un contenitore,lava e usa l’acqua corrente solo per il risciacquo.</a:t>
            </a:r>
          </a:p>
          <a:p>
            <a:pPr algn="l">
              <a:buFont typeface="Arial" pitchFamily="34" charset="0"/>
              <a:buChar char="•"/>
            </a:pPr>
            <a:r>
              <a:rPr lang="it-IT" sz="2000" dirty="0" smtClean="0">
                <a:solidFill>
                  <a:schemeClr val="tx1"/>
                </a:solidFill>
              </a:rPr>
              <a:t>Usa la doccia.</a:t>
            </a:r>
          </a:p>
          <a:p>
            <a:pPr algn="l">
              <a:buFont typeface="Arial" pitchFamily="34" charset="0"/>
              <a:buChar char="•"/>
            </a:pPr>
            <a:r>
              <a:rPr lang="it-IT" sz="2000" dirty="0" smtClean="0">
                <a:solidFill>
                  <a:schemeClr val="tx1"/>
                </a:solidFill>
              </a:rPr>
              <a:t>Controlla il tuo contatore a rubinetti chiusi.</a:t>
            </a:r>
          </a:p>
          <a:p>
            <a:pPr algn="l">
              <a:buFont typeface="Arial" pitchFamily="34" charset="0"/>
              <a:buChar char="•"/>
            </a:pPr>
            <a:r>
              <a:rPr lang="it-IT" sz="2000" dirty="0" smtClean="0">
                <a:solidFill>
                  <a:schemeClr val="tx1"/>
                </a:solidFill>
              </a:rPr>
              <a:t>Aiuta e sostieni chi si batte per l’ambiente.</a:t>
            </a:r>
          </a:p>
          <a:p>
            <a:pPr>
              <a:buFont typeface="Arial" pitchFamily="34" charset="0"/>
              <a:buChar char="•"/>
            </a:pPr>
            <a:endParaRPr lang="it-IT" sz="2000" dirty="0">
              <a:solidFill>
                <a:schemeClr val="tx1"/>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304</Words>
  <Application>Microsoft Office PowerPoint</Application>
  <PresentationFormat>Presentazione su schermo (4:3)</PresentationFormat>
  <Paragraphs>20</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  RISORSE IDRICHE</vt:lpstr>
      <vt:lpstr>INTRODUZIONE</vt:lpstr>
      <vt:lpstr>Diapositiva 3</vt:lpstr>
      <vt:lpstr>IMPRONTA IDRICA</vt:lpstr>
      <vt:lpstr>Diapositiva 5</vt:lpstr>
      <vt:lpstr>DISPONIBILITÀ IDRICA</vt:lpstr>
      <vt:lpstr>DECALOGO SUL CONSUMO CONSAPEVOLE DELL’ACQUA: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RISORSE IDRICHE</dc:title>
  <dc:creator>Casa</dc:creator>
  <cp:lastModifiedBy>Casa</cp:lastModifiedBy>
  <cp:revision>14</cp:revision>
  <dcterms:created xsi:type="dcterms:W3CDTF">2020-03-09T14:27:42Z</dcterms:created>
  <dcterms:modified xsi:type="dcterms:W3CDTF">2020-03-09T16:48:41Z</dcterms:modified>
</cp:coreProperties>
</file>