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8" r:id="rId5"/>
    <p:sldId id="259" r:id="rId6"/>
    <p:sldId id="260" r:id="rId7"/>
    <p:sldId id="261" r:id="rId8"/>
    <p:sldId id="25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389B8-80DD-4B04-9259-59B729F5D0ED}" type="datetimeFigureOut">
              <a:rPr lang="it-IT" smtClean="0"/>
              <a:t>30/03/2020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0AAC5-11F5-4199-AE18-96B5DA9C886D}" type="slidenum">
              <a:rPr lang="it-IT" smtClean="0"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t.wikipedia.org/wiki/File:Republik_Venedig_Handelswege01-IT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t.wikipedia.org/wiki/File:Republik_Venedig_Handelswege01-IT.p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052736"/>
          </a:xfrm>
          <a:solidFill>
            <a:schemeClr val="tx1"/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PESTE DEL ‘300</a:t>
            </a:r>
          </a:p>
        </p:txBody>
      </p:sp>
      <p:sp>
        <p:nvSpPr>
          <p:cNvPr id="11268" name="AutoShape 4" descr="Risultato immagine per peste nera 1300 salasso"/>
          <p:cNvSpPr>
            <a:spLocks noChangeAspect="1" noChangeArrowheads="1"/>
          </p:cNvSpPr>
          <p:nvPr/>
        </p:nvSpPr>
        <p:spPr bwMode="auto">
          <a:xfrm>
            <a:off x="63500" y="-136525"/>
            <a:ext cx="2266950" cy="1695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1270" name="AutoShape 6" descr="Risultato immagine per peste nera 1300 salasso"/>
          <p:cNvSpPr>
            <a:spLocks noChangeAspect="1" noChangeArrowheads="1"/>
          </p:cNvSpPr>
          <p:nvPr/>
        </p:nvSpPr>
        <p:spPr bwMode="auto">
          <a:xfrm>
            <a:off x="63500" y="-136525"/>
            <a:ext cx="2266950" cy="1695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1272" name="AutoShape 8" descr="Risultato immagine per peste nera 1300 salasso"/>
          <p:cNvSpPr>
            <a:spLocks noChangeAspect="1" noChangeArrowheads="1"/>
          </p:cNvSpPr>
          <p:nvPr/>
        </p:nvSpPr>
        <p:spPr bwMode="auto">
          <a:xfrm>
            <a:off x="63500" y="-136525"/>
            <a:ext cx="2266950" cy="1695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1274" name="AutoShape 10" descr="Risultato immagine per peste nera 1300 salasso"/>
          <p:cNvSpPr>
            <a:spLocks noChangeAspect="1" noChangeArrowheads="1"/>
          </p:cNvSpPr>
          <p:nvPr/>
        </p:nvSpPr>
        <p:spPr bwMode="auto">
          <a:xfrm>
            <a:off x="63500" y="-136525"/>
            <a:ext cx="2266950" cy="1695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1276" name="AutoShape 12" descr="Risultato immagine per peste nera 1300 salasso"/>
          <p:cNvSpPr>
            <a:spLocks noChangeAspect="1" noChangeArrowheads="1"/>
          </p:cNvSpPr>
          <p:nvPr/>
        </p:nvSpPr>
        <p:spPr bwMode="auto">
          <a:xfrm>
            <a:off x="63500" y="-136525"/>
            <a:ext cx="2266950" cy="1695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11278" name="Picture 14" descr="Risultato immagine per peste nera 1300 salas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344816" cy="4796395"/>
          </a:xfrm>
          <a:prstGeom prst="rect">
            <a:avLst/>
          </a:prstGeom>
          <a:noFill/>
        </p:spPr>
      </p:pic>
      <p:pic>
        <p:nvPicPr>
          <p:cNvPr id="11" name="Picture 14" descr="Risultato immagine per peste nera 1300 salas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344816" cy="47963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88640"/>
            <a:ext cx="7992888" cy="151216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The people </a:t>
            </a:r>
            <a:r>
              <a:rPr lang="it-IT" sz="2800" dirty="0" err="1">
                <a:solidFill>
                  <a:srgbClr val="FF0000"/>
                </a:solidFill>
              </a:rPr>
              <a:t>that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were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infected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had</a:t>
            </a:r>
            <a:r>
              <a:rPr lang="it-IT" sz="2800" dirty="0">
                <a:solidFill>
                  <a:srgbClr val="FF0000"/>
                </a:solidFill>
              </a:rPr>
              <a:t> big </a:t>
            </a:r>
            <a:r>
              <a:rPr lang="it-IT" sz="2800" dirty="0" err="1">
                <a:solidFill>
                  <a:srgbClr val="FF0000"/>
                </a:solidFill>
              </a:rPr>
              <a:t>black</a:t>
            </a:r>
            <a:r>
              <a:rPr lang="it-IT" sz="2800" dirty="0">
                <a:solidFill>
                  <a:srgbClr val="FF0000"/>
                </a:solidFill>
              </a:rPr>
              <a:t> “bubboni” full of pus on </a:t>
            </a:r>
            <a:r>
              <a:rPr lang="it-IT" sz="2800" dirty="0" err="1">
                <a:solidFill>
                  <a:srgbClr val="FF0000"/>
                </a:solidFill>
              </a:rPr>
              <a:t>their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skin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because</a:t>
            </a:r>
            <a:r>
              <a:rPr lang="it-IT" sz="2800" dirty="0">
                <a:solidFill>
                  <a:srgbClr val="FF0000"/>
                </a:solidFill>
              </a:rPr>
              <a:t> of the </a:t>
            </a:r>
            <a:r>
              <a:rPr lang="it-IT" sz="2800" dirty="0" err="1">
                <a:solidFill>
                  <a:srgbClr val="FF0000"/>
                </a:solidFill>
              </a:rPr>
              <a:t>inflamation</a:t>
            </a:r>
            <a:r>
              <a:rPr lang="it-IT" sz="2800" dirty="0">
                <a:solidFill>
                  <a:srgbClr val="FF0000"/>
                </a:solidFill>
              </a:rPr>
              <a:t> of </a:t>
            </a:r>
            <a:r>
              <a:rPr lang="it-IT" sz="2800" dirty="0" err="1">
                <a:solidFill>
                  <a:srgbClr val="FF0000"/>
                </a:solidFill>
              </a:rPr>
              <a:t>their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lymph</a:t>
            </a:r>
            <a:r>
              <a:rPr lang="it-IT" sz="2800" dirty="0">
                <a:solidFill>
                  <a:srgbClr val="FF0000"/>
                </a:solidFill>
              </a:rPr>
              <a:t>  </a:t>
            </a:r>
            <a:r>
              <a:rPr lang="it-IT" sz="2800" dirty="0" err="1">
                <a:solidFill>
                  <a:srgbClr val="FF0000"/>
                </a:solidFill>
              </a:rPr>
              <a:t>nodes</a:t>
            </a:r>
            <a:endParaRPr lang="it-IT" sz="2800" dirty="0">
              <a:solidFill>
                <a:srgbClr val="FF0000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4499992" y="177281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2195736" y="2276872"/>
            <a:ext cx="4608512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err="1">
                <a:solidFill>
                  <a:srgbClr val="FF0000"/>
                </a:solidFill>
              </a:rPr>
              <a:t>It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could</a:t>
            </a:r>
            <a:r>
              <a:rPr lang="it-IT" sz="2800" dirty="0">
                <a:solidFill>
                  <a:srgbClr val="FF0000"/>
                </a:solidFill>
              </a:rPr>
              <a:t> spread in 2 </a:t>
            </a:r>
            <a:r>
              <a:rPr lang="it-IT" sz="2800" dirty="0" err="1">
                <a:solidFill>
                  <a:srgbClr val="FF0000"/>
                </a:solidFill>
              </a:rPr>
              <a:t>ways</a:t>
            </a:r>
            <a:endParaRPr lang="it-IT" sz="2800" dirty="0">
              <a:solidFill>
                <a:srgbClr val="FF0000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 flipH="1">
            <a:off x="1547664" y="3140968"/>
            <a:ext cx="792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6588224" y="3140968"/>
            <a:ext cx="86409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395536" y="3645024"/>
            <a:ext cx="2448272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err="1">
                <a:solidFill>
                  <a:srgbClr val="FF0000"/>
                </a:solidFill>
              </a:rPr>
              <a:t>Trough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Human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contact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372200" y="3717032"/>
            <a:ext cx="2448272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err="1">
                <a:solidFill>
                  <a:srgbClr val="FF0000"/>
                </a:solidFill>
              </a:rPr>
              <a:t>By</a:t>
            </a:r>
            <a:r>
              <a:rPr lang="it-IT" sz="2800" dirty="0">
                <a:solidFill>
                  <a:srgbClr val="FF0000"/>
                </a:solidFill>
              </a:rPr>
              <a:t> Air</a:t>
            </a:r>
          </a:p>
        </p:txBody>
      </p:sp>
      <p:pic>
        <p:nvPicPr>
          <p:cNvPr id="15362" name="Picture 2" descr="Risultato immagine per peste nera 1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212976"/>
            <a:ext cx="3096344" cy="32593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88640"/>
            <a:ext cx="7992888" cy="144016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The XIV’s medicine </a:t>
            </a:r>
            <a:r>
              <a:rPr lang="it-IT" sz="2800" dirty="0" err="1">
                <a:solidFill>
                  <a:srgbClr val="FF0000"/>
                </a:solidFill>
              </a:rPr>
              <a:t>couldn</a:t>
            </a:r>
            <a:r>
              <a:rPr lang="it-IT" sz="2800" dirty="0">
                <a:solidFill>
                  <a:srgbClr val="FF0000"/>
                </a:solidFill>
              </a:rPr>
              <a:t>’t help the </a:t>
            </a:r>
            <a:r>
              <a:rPr lang="it-IT" sz="2800" dirty="0" err="1">
                <a:solidFill>
                  <a:srgbClr val="FF0000"/>
                </a:solidFill>
              </a:rPr>
              <a:t>population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because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they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didn</a:t>
            </a:r>
            <a:r>
              <a:rPr lang="it-IT" sz="2800" dirty="0">
                <a:solidFill>
                  <a:srgbClr val="FF0000"/>
                </a:solidFill>
              </a:rPr>
              <a:t>’t </a:t>
            </a:r>
            <a:r>
              <a:rPr lang="it-IT" sz="2800" dirty="0" err="1">
                <a:solidFill>
                  <a:srgbClr val="FF0000"/>
                </a:solidFill>
              </a:rPr>
              <a:t>have</a:t>
            </a:r>
            <a:r>
              <a:rPr lang="it-IT" sz="2800" dirty="0">
                <a:solidFill>
                  <a:srgbClr val="FF0000"/>
                </a:solidFill>
              </a:rPr>
              <a:t> the right </a:t>
            </a:r>
            <a:r>
              <a:rPr lang="it-IT" sz="2800" dirty="0" err="1">
                <a:solidFill>
                  <a:srgbClr val="FF0000"/>
                </a:solidFill>
              </a:rPr>
              <a:t>knowledge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nor</a:t>
            </a:r>
            <a:r>
              <a:rPr lang="it-IT" sz="2800" dirty="0">
                <a:solidFill>
                  <a:srgbClr val="FF0000"/>
                </a:solidFill>
              </a:rPr>
              <a:t> the right </a:t>
            </a:r>
            <a:r>
              <a:rPr lang="it-IT" sz="2800" dirty="0" err="1">
                <a:solidFill>
                  <a:srgbClr val="FF0000"/>
                </a:solidFill>
              </a:rPr>
              <a:t>means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to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deafet</a:t>
            </a:r>
            <a:r>
              <a:rPr lang="it-IT" sz="2800" dirty="0">
                <a:solidFill>
                  <a:srgbClr val="FF0000"/>
                </a:solidFill>
              </a:rPr>
              <a:t> the </a:t>
            </a:r>
            <a:r>
              <a:rPr lang="it-IT" sz="2800" dirty="0" err="1">
                <a:solidFill>
                  <a:srgbClr val="FF0000"/>
                </a:solidFill>
              </a:rPr>
              <a:t>Plague</a:t>
            </a:r>
            <a:endParaRPr lang="it-IT" sz="2800" dirty="0">
              <a:solidFill>
                <a:srgbClr val="FF0000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6516216" y="1628800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4572000" y="2204864"/>
            <a:ext cx="3960440" cy="172819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err="1">
                <a:solidFill>
                  <a:srgbClr val="FF0000"/>
                </a:solidFill>
              </a:rPr>
              <a:t>However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they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did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understand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that</a:t>
            </a:r>
            <a:r>
              <a:rPr lang="it-IT" sz="2800" dirty="0">
                <a:solidFill>
                  <a:srgbClr val="FF0000"/>
                </a:solidFill>
              </a:rPr>
              <a:t> the </a:t>
            </a:r>
            <a:r>
              <a:rPr lang="it-IT" sz="2800" dirty="0" err="1">
                <a:solidFill>
                  <a:srgbClr val="FF0000"/>
                </a:solidFill>
              </a:rPr>
              <a:t>Plague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spreaded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with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human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contact</a:t>
            </a:r>
            <a:endParaRPr lang="it-IT" sz="2800" dirty="0">
              <a:solidFill>
                <a:srgbClr val="FF0000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6516216" y="400506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4211960" y="4509120"/>
            <a:ext cx="4680520" cy="144016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err="1">
                <a:solidFill>
                  <a:srgbClr val="FF0000"/>
                </a:solidFill>
              </a:rPr>
              <a:t>But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they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continued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to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perform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ineffective</a:t>
            </a:r>
            <a:r>
              <a:rPr lang="it-IT" sz="2800" dirty="0">
                <a:solidFill>
                  <a:srgbClr val="FF0000"/>
                </a:solidFill>
              </a:rPr>
              <a:t> treatment </a:t>
            </a:r>
            <a:r>
              <a:rPr lang="it-IT" sz="2800" dirty="0" err="1">
                <a:solidFill>
                  <a:srgbClr val="FF0000"/>
                </a:solidFill>
              </a:rPr>
              <a:t>to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sick</a:t>
            </a:r>
            <a:r>
              <a:rPr lang="it-IT" sz="2800" dirty="0">
                <a:solidFill>
                  <a:srgbClr val="FF0000"/>
                </a:solidFill>
              </a:rPr>
              <a:t> people </a:t>
            </a:r>
            <a:r>
              <a:rPr lang="it-IT" sz="2800" dirty="0" err="1">
                <a:solidFill>
                  <a:srgbClr val="FF0000"/>
                </a:solidFill>
              </a:rPr>
              <a:t>like</a:t>
            </a:r>
            <a:r>
              <a:rPr lang="it-IT" sz="2800" dirty="0">
                <a:solidFill>
                  <a:srgbClr val="FF0000"/>
                </a:solidFill>
              </a:rPr>
              <a:t> the “</a:t>
            </a:r>
            <a:r>
              <a:rPr lang="it-IT" sz="2800" dirty="0" err="1">
                <a:solidFill>
                  <a:srgbClr val="FF0000"/>
                </a:solidFill>
              </a:rPr>
              <a:t>Bloodletting</a:t>
            </a:r>
            <a:r>
              <a:rPr lang="it-IT" sz="2800" dirty="0">
                <a:solidFill>
                  <a:srgbClr val="FF0000"/>
                </a:solidFill>
              </a:rPr>
              <a:t>”</a:t>
            </a:r>
          </a:p>
        </p:txBody>
      </p:sp>
      <p:pic>
        <p:nvPicPr>
          <p:cNvPr id="12" name="Picture 2" descr="Risultato immagine per peste nera 1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3312368" cy="4102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476672"/>
            <a:ext cx="7632848" cy="151216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In 1363 the </a:t>
            </a:r>
            <a:r>
              <a:rPr lang="it-IT" sz="2800" dirty="0" err="1">
                <a:solidFill>
                  <a:srgbClr val="FF0000"/>
                </a:solidFill>
              </a:rPr>
              <a:t>Plague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outbreaks</a:t>
            </a:r>
            <a:r>
              <a:rPr lang="it-IT" sz="2800" dirty="0">
                <a:solidFill>
                  <a:srgbClr val="FF0000"/>
                </a:solidFill>
              </a:rPr>
              <a:t>, </a:t>
            </a:r>
            <a:r>
              <a:rPr lang="it-IT" sz="2800" dirty="0" err="1">
                <a:solidFill>
                  <a:srgbClr val="FF0000"/>
                </a:solidFill>
              </a:rPr>
              <a:t>after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infecting</a:t>
            </a:r>
            <a:r>
              <a:rPr lang="it-IT" sz="2800" dirty="0">
                <a:solidFill>
                  <a:srgbClr val="FF0000"/>
                </a:solidFill>
              </a:rPr>
              <a:t> 1/3 of the </a:t>
            </a:r>
            <a:r>
              <a:rPr lang="it-IT" sz="2800" dirty="0" err="1">
                <a:solidFill>
                  <a:srgbClr val="FF0000"/>
                </a:solidFill>
              </a:rPr>
              <a:t>European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population</a:t>
            </a:r>
            <a:r>
              <a:rPr lang="it-IT" sz="2800" dirty="0">
                <a:solidFill>
                  <a:srgbClr val="FF0000"/>
                </a:solidFill>
              </a:rPr>
              <a:t>, </a:t>
            </a:r>
            <a:r>
              <a:rPr lang="it-IT" sz="2800" dirty="0" err="1">
                <a:solidFill>
                  <a:srgbClr val="FF0000"/>
                </a:solidFill>
              </a:rPr>
              <a:t>began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to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fade</a:t>
            </a:r>
            <a:r>
              <a:rPr lang="it-IT" sz="2800" dirty="0">
                <a:solidFill>
                  <a:srgbClr val="FF0000"/>
                </a:solidFill>
              </a:rPr>
              <a:t> and </a:t>
            </a:r>
            <a:r>
              <a:rPr lang="it-IT" sz="2800" dirty="0" err="1">
                <a:solidFill>
                  <a:srgbClr val="FF0000"/>
                </a:solidFill>
              </a:rPr>
              <a:t>then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vanished</a:t>
            </a:r>
            <a:r>
              <a:rPr lang="it-IT" sz="2800" dirty="0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4" name="Rettangolo 3"/>
          <p:cNvSpPr/>
          <p:nvPr/>
        </p:nvSpPr>
        <p:spPr>
          <a:xfrm>
            <a:off x="395536" y="2708920"/>
            <a:ext cx="3600400" cy="16561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err="1">
                <a:solidFill>
                  <a:srgbClr val="FF0000"/>
                </a:solidFill>
              </a:rPr>
              <a:t>Almost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all</a:t>
            </a:r>
            <a:r>
              <a:rPr lang="it-IT" sz="2800" dirty="0">
                <a:solidFill>
                  <a:srgbClr val="FF0000"/>
                </a:solidFill>
              </a:rPr>
              <a:t> of the </a:t>
            </a:r>
            <a:r>
              <a:rPr lang="it-IT" sz="2800" dirty="0" err="1">
                <a:solidFill>
                  <a:srgbClr val="FF0000"/>
                </a:solidFill>
              </a:rPr>
              <a:t>infected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died</a:t>
            </a:r>
            <a:r>
              <a:rPr lang="it-IT" sz="2800" dirty="0">
                <a:solidFill>
                  <a:srgbClr val="FF0000"/>
                </a:solidFill>
              </a:rPr>
              <a:t>, </a:t>
            </a:r>
            <a:r>
              <a:rPr lang="it-IT" sz="2800" dirty="0" err="1">
                <a:solidFill>
                  <a:srgbClr val="FF0000"/>
                </a:solidFill>
              </a:rPr>
              <a:t>taking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away</a:t>
            </a:r>
            <a:r>
              <a:rPr lang="it-IT" sz="2800" dirty="0">
                <a:solidFill>
                  <a:srgbClr val="FF0000"/>
                </a:solidFill>
              </a:rPr>
              <a:t> 1/3 of </a:t>
            </a:r>
            <a:r>
              <a:rPr lang="it-IT" sz="2800" dirty="0" err="1">
                <a:solidFill>
                  <a:srgbClr val="FF0000"/>
                </a:solidFill>
              </a:rPr>
              <a:t>european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population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lives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6" name="Connettore 1 5"/>
          <p:cNvCxnSpPr/>
          <p:nvPr/>
        </p:nvCxnSpPr>
        <p:spPr>
          <a:xfrm flipH="1">
            <a:off x="1907704" y="1988840"/>
            <a:ext cx="36004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467544" y="5085184"/>
            <a:ext cx="7344816" cy="144016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err="1">
                <a:solidFill>
                  <a:srgbClr val="FF0000"/>
                </a:solidFill>
              </a:rPr>
              <a:t>But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after</a:t>
            </a:r>
            <a:r>
              <a:rPr lang="it-IT" sz="2800" dirty="0">
                <a:solidFill>
                  <a:srgbClr val="FF0000"/>
                </a:solidFill>
              </a:rPr>
              <a:t> the </a:t>
            </a:r>
            <a:r>
              <a:rPr lang="it-IT" sz="2800" dirty="0" err="1">
                <a:solidFill>
                  <a:srgbClr val="FF0000"/>
                </a:solidFill>
              </a:rPr>
              <a:t>economic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crisis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which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occurred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after</a:t>
            </a:r>
            <a:r>
              <a:rPr lang="it-IT" sz="2800" dirty="0">
                <a:solidFill>
                  <a:srgbClr val="FF0000"/>
                </a:solidFill>
              </a:rPr>
              <a:t> the </a:t>
            </a:r>
            <a:r>
              <a:rPr lang="it-IT" sz="2800" dirty="0" err="1">
                <a:solidFill>
                  <a:srgbClr val="FF0000"/>
                </a:solidFill>
              </a:rPr>
              <a:t>Plague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until</a:t>
            </a:r>
            <a:r>
              <a:rPr lang="it-IT" sz="2800" dirty="0">
                <a:solidFill>
                  <a:srgbClr val="FF0000"/>
                </a:solidFill>
              </a:rPr>
              <a:t> the </a:t>
            </a:r>
            <a:r>
              <a:rPr lang="it-IT" sz="2800" dirty="0" err="1">
                <a:solidFill>
                  <a:srgbClr val="FF0000"/>
                </a:solidFill>
              </a:rPr>
              <a:t>beginning</a:t>
            </a:r>
            <a:r>
              <a:rPr lang="it-IT" sz="2800" dirty="0">
                <a:solidFill>
                  <a:srgbClr val="FF0000"/>
                </a:solidFill>
              </a:rPr>
              <a:t> of the XIV </a:t>
            </a:r>
            <a:r>
              <a:rPr lang="it-IT" sz="2800" dirty="0" err="1">
                <a:solidFill>
                  <a:srgbClr val="FF0000"/>
                </a:solidFill>
              </a:rPr>
              <a:t>century</a:t>
            </a:r>
            <a:r>
              <a:rPr lang="it-IT" sz="2800" dirty="0">
                <a:solidFill>
                  <a:srgbClr val="FF0000"/>
                </a:solidFill>
              </a:rPr>
              <a:t> the economy </a:t>
            </a:r>
            <a:r>
              <a:rPr lang="it-IT" sz="2800" dirty="0" err="1">
                <a:solidFill>
                  <a:srgbClr val="FF0000"/>
                </a:solidFill>
              </a:rPr>
              <a:t>resurrected</a:t>
            </a:r>
            <a:endParaRPr lang="it-IT" sz="2800" dirty="0">
              <a:solidFill>
                <a:srgbClr val="FF0000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2051720" y="4509120"/>
            <a:ext cx="144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0" name="Picture 2" descr="Risultato immagine per peste nera 1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132856"/>
            <a:ext cx="4281387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404664"/>
            <a:ext cx="7632848" cy="144016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La Peste Nera o Bubbonica fu una pandemia che uccise 1/3 della popolazione europea nel XIV secolo</a:t>
            </a:r>
          </a:p>
        </p:txBody>
      </p:sp>
      <p:pic>
        <p:nvPicPr>
          <p:cNvPr id="14339" name="Picture 3" descr="https://upload.wikimedia.org/wikipedia/commons/thumb/2/23/Republik_Venedig_Handelswege01-IT.png/220px-Republik_Venedig_Handelswege01-IT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036845"/>
            <a:ext cx="648072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3429000"/>
            <a:ext cx="3096344" cy="151216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Arrivata dalla Cina attraverso la Via della Seta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932040" y="4221088"/>
            <a:ext cx="3672408" cy="20882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Dopo le guerre tra la popolazione cinese e mongola, dove gli assalitori buttavano corpi infetti nelle città.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3707904" y="4365104"/>
            <a:ext cx="93610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5" name="Picture 3" descr="Risultato immagine per via della seta 1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64096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88640"/>
            <a:ext cx="7992888" cy="151216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Gli infetti presentavano sulla pelle vari bubboni neri pieni di pus infetto a causa della infiammazione dei linfonodi provocata dalla malattia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4644008" y="177281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2195736" y="2276872"/>
            <a:ext cx="4608512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si poteva diffondere in 2 modi</a:t>
            </a:r>
          </a:p>
        </p:txBody>
      </p:sp>
      <p:cxnSp>
        <p:nvCxnSpPr>
          <p:cNvPr id="8" name="Connettore 1 7"/>
          <p:cNvCxnSpPr/>
          <p:nvPr/>
        </p:nvCxnSpPr>
        <p:spPr>
          <a:xfrm flipH="1">
            <a:off x="1547664" y="3140968"/>
            <a:ext cx="792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6588224" y="3140968"/>
            <a:ext cx="86409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539552" y="3717032"/>
            <a:ext cx="2160240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Contatto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6372200" y="3717032"/>
            <a:ext cx="2448272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Via Aerea</a:t>
            </a:r>
          </a:p>
        </p:txBody>
      </p:sp>
      <p:pic>
        <p:nvPicPr>
          <p:cNvPr id="15362" name="Picture 2" descr="Risultato immagine per peste nera 1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205396"/>
            <a:ext cx="3096344" cy="32593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88640"/>
            <a:ext cx="7992888" cy="1008112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La Medicina dell’epoca non aveva ne la conoscenza ne i mezzi per poter debellare la malattia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6444208" y="134076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4572000" y="1988840"/>
            <a:ext cx="3744416" cy="172819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Riuscirono a capire che il contagio avveniva tramite contatto umano</a:t>
            </a:r>
          </a:p>
        </p:txBody>
      </p:sp>
      <p:cxnSp>
        <p:nvCxnSpPr>
          <p:cNvPr id="8" name="Connettore 1 7"/>
          <p:cNvCxnSpPr/>
          <p:nvPr/>
        </p:nvCxnSpPr>
        <p:spPr>
          <a:xfrm>
            <a:off x="6516216" y="393305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4211960" y="4509120"/>
            <a:ext cx="4680520" cy="12961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Ma continuarono a praticare cure inefficaci come il salasso</a:t>
            </a:r>
          </a:p>
        </p:txBody>
      </p:sp>
      <p:pic>
        <p:nvPicPr>
          <p:cNvPr id="12" name="Picture 2" descr="Risultato immagine per peste nera 1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3312368" cy="4102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476672"/>
            <a:ext cx="7632848" cy="151216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Nel 1363 dopo aver infettato l’intero Continente Europeo, i focolai di peste continuarono a diminuire fino a scomparire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395536" y="2924944"/>
            <a:ext cx="3600400" cy="12961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La popolazione Europea diminuì di 1/3 </a:t>
            </a:r>
          </a:p>
        </p:txBody>
      </p:sp>
      <p:cxnSp>
        <p:nvCxnSpPr>
          <p:cNvPr id="6" name="Connettore 1 5"/>
          <p:cNvCxnSpPr/>
          <p:nvPr/>
        </p:nvCxnSpPr>
        <p:spPr>
          <a:xfrm flipH="1">
            <a:off x="1835696" y="2132856"/>
            <a:ext cx="36004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467544" y="4941168"/>
            <a:ext cx="6840760" cy="15841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Tuttavia dopo la crisi economica che ne seguì contribuì a modellare nuove strutture sociali e stimolò importanti mutamenti economici</a:t>
            </a:r>
          </a:p>
        </p:txBody>
      </p:sp>
      <p:cxnSp>
        <p:nvCxnSpPr>
          <p:cNvPr id="9" name="Connettore 1 8"/>
          <p:cNvCxnSpPr/>
          <p:nvPr/>
        </p:nvCxnSpPr>
        <p:spPr>
          <a:xfrm>
            <a:off x="1763688" y="4293096"/>
            <a:ext cx="144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0" name="Picture 2" descr="Risultato immagine per peste nera 1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132856"/>
            <a:ext cx="4281387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THE </a:t>
            </a:r>
            <a:r>
              <a:rPr lang="en-GB" dirty="0">
                <a:solidFill>
                  <a:srgbClr val="FF0000"/>
                </a:solidFill>
              </a:rPr>
              <a:t>BLACK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DEATH/BLACK PLAGUE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5" name="Picture 14" descr="Risultato immagine per peste nera 1300 salas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344816" cy="47963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404664"/>
            <a:ext cx="7632848" cy="144016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The Black Death </a:t>
            </a:r>
            <a:r>
              <a:rPr lang="it-IT" sz="2800" dirty="0" err="1">
                <a:solidFill>
                  <a:srgbClr val="FF0000"/>
                </a:solidFill>
              </a:rPr>
              <a:t>was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pandemy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thath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killed</a:t>
            </a:r>
            <a:r>
              <a:rPr lang="it-IT" sz="2800" dirty="0">
                <a:solidFill>
                  <a:srgbClr val="FF0000"/>
                </a:solidFill>
              </a:rPr>
              <a:t> 1/3 of the </a:t>
            </a:r>
            <a:r>
              <a:rPr lang="it-IT" sz="2800" dirty="0" err="1">
                <a:solidFill>
                  <a:srgbClr val="FF0000"/>
                </a:solidFill>
              </a:rPr>
              <a:t>european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population</a:t>
            </a:r>
            <a:r>
              <a:rPr lang="it-IT" sz="2800" dirty="0">
                <a:solidFill>
                  <a:srgbClr val="FF0000"/>
                </a:solidFill>
              </a:rPr>
              <a:t> at the </a:t>
            </a:r>
            <a:r>
              <a:rPr lang="it-IT" sz="2800" dirty="0" err="1">
                <a:solidFill>
                  <a:srgbClr val="FF0000"/>
                </a:solidFill>
              </a:rPr>
              <a:t>beginning</a:t>
            </a:r>
            <a:r>
              <a:rPr lang="it-IT" sz="2800" dirty="0">
                <a:solidFill>
                  <a:srgbClr val="FF0000"/>
                </a:solidFill>
              </a:rPr>
              <a:t> of the XIV </a:t>
            </a:r>
            <a:r>
              <a:rPr lang="it-IT" sz="2800" dirty="0" err="1">
                <a:solidFill>
                  <a:srgbClr val="FF0000"/>
                </a:solidFill>
              </a:rPr>
              <a:t>century</a:t>
            </a:r>
            <a:endParaRPr lang="it-IT" sz="2800" dirty="0">
              <a:solidFill>
                <a:srgbClr val="FF0000"/>
              </a:solidFill>
            </a:endParaRPr>
          </a:p>
        </p:txBody>
      </p:sp>
      <p:pic>
        <p:nvPicPr>
          <p:cNvPr id="14339" name="Picture 3" descr="https://upload.wikimedia.org/wikipedia/commons/thumb/2/23/Republik_Venedig_Handelswege01-IT.png/220px-Republik_Venedig_Handelswege01-IT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036845"/>
            <a:ext cx="648072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3429000"/>
            <a:ext cx="3312368" cy="1800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The </a:t>
            </a:r>
            <a:r>
              <a:rPr lang="it-IT" sz="2800" dirty="0" err="1">
                <a:solidFill>
                  <a:srgbClr val="FF0000"/>
                </a:solidFill>
              </a:rPr>
              <a:t>Bacteria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spreaded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to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Europe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from</a:t>
            </a:r>
            <a:r>
              <a:rPr lang="it-IT" sz="2800" dirty="0">
                <a:solidFill>
                  <a:srgbClr val="FF0000"/>
                </a:solidFill>
              </a:rPr>
              <a:t> China </a:t>
            </a:r>
            <a:r>
              <a:rPr lang="it-IT" sz="2800" dirty="0" err="1">
                <a:solidFill>
                  <a:srgbClr val="FF0000"/>
                </a:solidFill>
              </a:rPr>
              <a:t>through</a:t>
            </a:r>
            <a:r>
              <a:rPr lang="it-IT" sz="2800" dirty="0">
                <a:solidFill>
                  <a:srgbClr val="FF0000"/>
                </a:solidFill>
              </a:rPr>
              <a:t> the </a:t>
            </a:r>
            <a:r>
              <a:rPr lang="it-IT" sz="2800" dirty="0" err="1">
                <a:solidFill>
                  <a:srgbClr val="FF0000"/>
                </a:solidFill>
              </a:rPr>
              <a:t>Silky</a:t>
            </a:r>
            <a:r>
              <a:rPr lang="it-IT" sz="2800" dirty="0">
                <a:solidFill>
                  <a:srgbClr val="FF0000"/>
                </a:solidFill>
              </a:rPr>
              <a:t> way</a:t>
            </a:r>
          </a:p>
        </p:txBody>
      </p:sp>
      <p:sp>
        <p:nvSpPr>
          <p:cNvPr id="9" name="Rettangolo 8"/>
          <p:cNvSpPr/>
          <p:nvPr/>
        </p:nvSpPr>
        <p:spPr>
          <a:xfrm>
            <a:off x="4932040" y="4221088"/>
            <a:ext cx="3672408" cy="20882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err="1">
                <a:solidFill>
                  <a:srgbClr val="FF0000"/>
                </a:solidFill>
              </a:rPr>
              <a:t>After</a:t>
            </a:r>
            <a:r>
              <a:rPr lang="it-IT" sz="2800" dirty="0">
                <a:solidFill>
                  <a:srgbClr val="FF0000"/>
                </a:solidFill>
              </a:rPr>
              <a:t> the War </a:t>
            </a:r>
            <a:r>
              <a:rPr lang="it-IT" sz="2800" dirty="0" err="1">
                <a:solidFill>
                  <a:srgbClr val="FF0000"/>
                </a:solidFill>
              </a:rPr>
              <a:t>between</a:t>
            </a:r>
            <a:r>
              <a:rPr lang="it-IT" sz="2800" dirty="0">
                <a:solidFill>
                  <a:srgbClr val="FF0000"/>
                </a:solidFill>
              </a:rPr>
              <a:t> the </a:t>
            </a:r>
            <a:r>
              <a:rPr lang="it-IT" sz="2800" dirty="0" err="1">
                <a:solidFill>
                  <a:srgbClr val="FF0000"/>
                </a:solidFill>
              </a:rPr>
              <a:t>chinese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population</a:t>
            </a:r>
            <a:r>
              <a:rPr lang="it-IT" sz="2800" dirty="0">
                <a:solidFill>
                  <a:srgbClr val="FF0000"/>
                </a:solidFill>
              </a:rPr>
              <a:t> and the </a:t>
            </a:r>
            <a:r>
              <a:rPr lang="it-IT" sz="2800" dirty="0" err="1">
                <a:solidFill>
                  <a:srgbClr val="FF0000"/>
                </a:solidFill>
              </a:rPr>
              <a:t>mongolian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population</a:t>
            </a:r>
            <a:endParaRPr lang="it-IT" sz="2800" dirty="0">
              <a:solidFill>
                <a:srgbClr val="FF0000"/>
              </a:solidFill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3707904" y="4365104"/>
            <a:ext cx="93610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5" name="Picture 3" descr="Risultato immagine per via della seta 1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64096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343</Words>
  <Application>Microsoft Office PowerPoint</Application>
  <PresentationFormat>Presentazione su schermo (4:3)</PresentationFormat>
  <Paragraphs>28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di Office</vt:lpstr>
      <vt:lpstr>LA PESTE DEL ‘300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THE BLACK DEATH/BLACK PLAGUE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Riccardo</dc:creator>
  <cp:lastModifiedBy>admin</cp:lastModifiedBy>
  <cp:revision>57</cp:revision>
  <dcterms:created xsi:type="dcterms:W3CDTF">2020-03-16T14:50:07Z</dcterms:created>
  <dcterms:modified xsi:type="dcterms:W3CDTF">2020-03-30T15:20:55Z</dcterms:modified>
</cp:coreProperties>
</file>