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C773FB-924A-4244-A164-DFD4A031B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0511E9-2151-421D-9709-CB6BCAD50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CCFE61-F18F-44B6-8951-7B685714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079EB7-8EF8-4705-9E04-583A6D05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0B4BB0-2BA3-48B3-BE03-B3EC7933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11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8D5EB-C719-4A56-9784-82C892A8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C9CA16-4218-4955-9598-3C96A7A33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0DBFF-535B-41EC-9B26-836E339B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79B3DC-E9DC-41C1-B941-973BB847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3D877B-3045-43E3-BF57-BA7D689F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51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036803-FFD5-4675-B2C4-9089B9DC5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B34EBA-39B6-43AC-B8CE-761F68A39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D6B536-EEF6-4170-87BD-6727CEB6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4846F9-0052-4174-B572-663BB6EC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076197-9B4A-4F34-AA04-ED70D1B9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07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23538-2B03-4DC2-B811-2A35F22C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BC0E60-D2ED-42B5-A416-E3AFF5E7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E90E84-2B85-414A-8C6C-2AC80831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58C4D6-D1EF-4F48-B2E1-A149A2C2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E9F6C9-1FB5-4AC9-8813-24801F41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94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C297C-CACE-4EA9-9628-D11ED5A6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B226DA-0AF4-41A0-82C8-8FCE88A9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C6BC9E-FA6A-494A-B951-53624245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A29412-1EBE-42BE-BEFD-1547F9D2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594ABF-B85A-4B85-8F52-50AC5311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56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D2950-F077-4ECD-84F0-058EAB68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C183D8-F825-4376-9E15-0C53BF84A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5532C8-B9F7-4C70-8929-BB180B7A9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52FA5E-E9C9-43E8-A2A1-136557F6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622A0D-C073-44F1-9B05-C38E783B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26F43F-0557-418E-BD8D-6DD6B948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70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A5D94A-97C0-4F94-B0CD-53350DE3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D98D99-9534-43A0-8587-F17162218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4CFD3A-4E7B-4DE3-844A-91B13A436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365D8E-D36F-407C-B2E2-31242AA8C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724B18-F2C3-40CE-A89E-636F5868F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817F93C-C43D-4219-ACF8-0F2DD75A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2D0386-BC3B-4DC0-9C9D-28A7DCC0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D0CA0C-A7B0-4C82-A8D5-94B21B88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45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15E02F-0F33-4162-A777-A2D826DC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A49703-14A9-49A4-B129-F319827F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04B2B1-802F-44D1-9128-70106C16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DD8511-7A35-4D44-BFBB-98D92545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30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005F680-86BA-4A3B-9343-13F1D2B6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A0EE6C-B152-4B74-88D3-A41DAD64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EDFED2-B727-45EA-BD44-5152EB9C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33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A234D2-6A86-4922-823C-2F316381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80134-0F15-414F-A9E0-BADF5EDD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EBD951-E16F-4955-866D-9BD16D036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E71BCB-B46C-4A01-9004-055BA303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4A030C-52EA-460C-AD2F-1DE104E1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8A9DF1-6C3E-4596-9AF8-13C0EF79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57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A82B6-A6D9-46CA-9807-6D5CCE61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3C5707A-EF5F-4B38-A32E-ED30618F7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0BF734-7A79-4B32-988C-D43EF3204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76A162-EA21-4B8D-9110-447C13F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FF2D24-F3AA-4523-BAAC-C49A887F1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E7F6D5-78F7-4DE0-9A14-126AF25D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9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9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3CD1AC-9934-4CB9-BE61-408AB73E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F30C9A-EBDA-4A15-BE93-80F4AAC72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8E49D3-2081-4CAF-A861-09CC9F73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710E-B118-4BFF-B0B1-BB551A5BE7F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99732C-E261-4968-A7BC-944C45831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AC2C39-9122-4AAC-AA13-0B4BC0FDC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6CC1-E294-42DC-863F-7C0D3BC952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20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297BEB3-C4E8-43C3-A31D-770EDBAD5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" t="3384" r="2420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61D6A3-F941-47DA-AB79-0A9D9C400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 b="1" dirty="0">
                <a:latin typeface="Arial Black" panose="020B0A04020102020204" pitchFamily="34" charset="0"/>
              </a:rPr>
              <a:t>LA PESTE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62C421-BA55-4F91-BAC0-7C84DBF44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(Progetto </a:t>
            </a:r>
            <a:r>
              <a:rPr lang="it-IT" sz="20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clil</a:t>
            </a:r>
            <a:r>
              <a:rPr lang="it-IT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)</a:t>
            </a:r>
            <a:endParaRPr lang="it-IT" sz="200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r>
              <a:rPr lang="it-IT" sz="2000" dirty="0"/>
              <a:t>Funghi Niccolò</a:t>
            </a:r>
            <a:endParaRPr lang="it-IT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033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787CC6-BEA4-4655-A960-26E2CE83B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79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F20B64-A3F1-4468-B376-01B2EC8C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it-IT" sz="2800" dirty="0">
                <a:latin typeface="Arial Black" panose="020B0A04020102020204" pitchFamily="34" charset="0"/>
              </a:rPr>
              <a:t>START…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7456B8-C223-49DE-920D-23964D2E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IN 1348 BLACK DEATH DIFFUSED FROM THE BLACK SEA AND</a:t>
            </a:r>
          </a:p>
          <a:p>
            <a:pPr marL="0" indent="0">
              <a:buNone/>
            </a:pPr>
            <a:r>
              <a:rPr lang="en-US" sz="1400" b="1" dirty="0"/>
              <a:t>GENOA REACHED BY INFECTED MICE. THE FIRST</a:t>
            </a:r>
          </a:p>
          <a:p>
            <a:pPr marL="0" indent="0">
              <a:buNone/>
            </a:pPr>
            <a:r>
              <a:rPr lang="en-US" sz="1400" b="1" dirty="0"/>
              <a:t>CITIES IN ITALY TO BE AFFECTED IN MESSINA</a:t>
            </a:r>
          </a:p>
          <a:p>
            <a:pPr marL="0" indent="0">
              <a:buNone/>
            </a:pPr>
            <a:r>
              <a:rPr lang="it-IT" sz="1400" b="1" dirty="0"/>
              <a:t>IN ITALIANO:</a:t>
            </a:r>
          </a:p>
          <a:p>
            <a:pPr marL="0" indent="0">
              <a:buNone/>
            </a:pPr>
            <a:r>
              <a:rPr lang="it-IT" sz="1400" dirty="0"/>
              <a:t>NEL 1348 LA MORTE NERA SI DIFFUSE DAL MAR NERO E</a:t>
            </a:r>
          </a:p>
          <a:p>
            <a:pPr marL="0" indent="0">
              <a:buNone/>
            </a:pPr>
            <a:r>
              <a:rPr lang="it-IT" sz="1400" dirty="0"/>
              <a:t>GIUNSE A GENOVA PORTATA DAI TOPI INFETTI. LA PRIMA</a:t>
            </a:r>
          </a:p>
          <a:p>
            <a:pPr marL="0" indent="0">
              <a:buNone/>
            </a:pPr>
            <a:r>
              <a:rPr lang="it-IT" sz="1400" dirty="0"/>
              <a:t>CITTÀ IN ITALIA AD ESSERE COLPITA FU MESSINA</a:t>
            </a:r>
          </a:p>
        </p:txBody>
      </p:sp>
    </p:spTree>
    <p:extLst>
      <p:ext uri="{BB962C8B-B14F-4D97-AF65-F5344CB8AC3E}">
        <p14:creationId xmlns:p14="http://schemas.microsoft.com/office/powerpoint/2010/main" val="1418857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077C7B7-A052-4C0C-BA22-9810FEA84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910" b="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982933-1A9E-4B33-BF14-F3E902A5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219200"/>
            <a:ext cx="4462271" cy="857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SYMPTOMS…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1B48AC-06C2-42F0-A43F-C9ED6980CB1F}"/>
              </a:ext>
            </a:extLst>
          </p:cNvPr>
          <p:cNvSpPr txBox="1"/>
          <p:nvPr/>
        </p:nvSpPr>
        <p:spPr>
          <a:xfrm>
            <a:off x="689317" y="2715065"/>
            <a:ext cx="5176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INFLATED GLANDS                    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DELIRIUM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VERY HIGH FEVER</a:t>
            </a:r>
          </a:p>
        </p:txBody>
      </p:sp>
    </p:spTree>
    <p:extLst>
      <p:ext uri="{BB962C8B-B14F-4D97-AF65-F5344CB8AC3E}">
        <p14:creationId xmlns:p14="http://schemas.microsoft.com/office/powerpoint/2010/main" val="26055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27EDE6-43C1-4409-81BC-BBE0DF12B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49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C23C7C-E222-448D-828A-599DF644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" y="502569"/>
            <a:ext cx="4782458" cy="1325563"/>
          </a:xfrm>
        </p:spPr>
        <p:txBody>
          <a:bodyPr>
            <a:normAutofit/>
          </a:bodyPr>
          <a:lstStyle/>
          <a:p>
            <a:br>
              <a:rPr lang="it-IT" b="1" dirty="0">
                <a:solidFill>
                  <a:schemeClr val="accent2"/>
                </a:solidFill>
              </a:rPr>
            </a:br>
            <a:r>
              <a:rPr lang="it-IT" b="1" dirty="0">
                <a:solidFill>
                  <a:schemeClr val="accent2"/>
                </a:solidFill>
              </a:rPr>
              <a:t>EPIDEMIC…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B205B6-28CD-4B20-88CD-96272E4C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2" y="2018672"/>
            <a:ext cx="7009896" cy="398600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600" dirty="0"/>
              <a:t>Pathogenic cause: bacillus Yersinia pestis</a:t>
            </a:r>
          </a:p>
          <a:p>
            <a:pPr marL="0" indent="0">
              <a:buNone/>
            </a:pPr>
            <a:r>
              <a:rPr lang="en-US" sz="1600" dirty="0"/>
              <a:t>(transmitted by rat fleas to humans)</a:t>
            </a:r>
          </a:p>
          <a:p>
            <a:pPr marL="0" indent="0">
              <a:buNone/>
            </a:pPr>
            <a:r>
              <a:rPr lang="en-US" sz="1600" dirty="0"/>
              <a:t>Origin of the 14th century epidemic:</a:t>
            </a:r>
          </a:p>
          <a:p>
            <a:pPr marL="0" indent="0">
              <a:buNone/>
            </a:pPr>
            <a:r>
              <a:rPr lang="en-US" sz="1600" dirty="0"/>
              <a:t>from the Himalayas to China (1331), from</a:t>
            </a:r>
          </a:p>
          <a:p>
            <a:pPr marL="0" indent="0">
              <a:buNone/>
            </a:pPr>
            <a:r>
              <a:rPr lang="en-US" sz="1600" dirty="0"/>
              <a:t>China to the Genoese colony of </a:t>
            </a:r>
            <a:r>
              <a:rPr lang="en-US" sz="1600" dirty="0" err="1"/>
              <a:t>Caffa</a:t>
            </a:r>
            <a:r>
              <a:rPr lang="en-US" sz="1600" dirty="0"/>
              <a:t> in</a:t>
            </a:r>
          </a:p>
          <a:p>
            <a:pPr marL="0" indent="0">
              <a:buNone/>
            </a:pPr>
            <a:r>
              <a:rPr lang="en-US" sz="1600" dirty="0"/>
              <a:t>Crimea, from </a:t>
            </a:r>
            <a:r>
              <a:rPr lang="en-US" sz="1600" dirty="0" err="1"/>
              <a:t>Caffa</a:t>
            </a:r>
            <a:r>
              <a:rPr lang="en-US" sz="1600" dirty="0"/>
              <a:t> to the whole Mediterranean</a:t>
            </a:r>
          </a:p>
          <a:p>
            <a:pPr marL="0" indent="0">
              <a:buNone/>
            </a:pPr>
            <a:r>
              <a:rPr lang="en-US" sz="1600" dirty="0"/>
              <a:t>through the Genoese ships</a:t>
            </a:r>
          </a:p>
          <a:p>
            <a:pPr marL="0" indent="0">
              <a:buNone/>
            </a:pPr>
            <a:r>
              <a:rPr lang="en-US" sz="1600" dirty="0"/>
              <a:t>1347-1349: the disease spreads</a:t>
            </a:r>
          </a:p>
          <a:p>
            <a:pPr marL="0" indent="0">
              <a:buNone/>
            </a:pPr>
            <a:r>
              <a:rPr lang="en-US" sz="1600" dirty="0"/>
              <a:t>quickly in the Middle East, in the North</a:t>
            </a:r>
          </a:p>
          <a:p>
            <a:pPr marL="0" indent="0">
              <a:buNone/>
            </a:pPr>
            <a:r>
              <a:rPr lang="en-US" sz="1600" dirty="0"/>
              <a:t>Africa and Europe</a:t>
            </a:r>
          </a:p>
          <a:p>
            <a:pPr marL="0" indent="0">
              <a:buNone/>
            </a:pPr>
            <a:r>
              <a:rPr lang="en-US" sz="1600" dirty="0"/>
              <a:t>Number of victims: 30 million dead</a:t>
            </a:r>
          </a:p>
          <a:p>
            <a:pPr marL="0" indent="0">
              <a:buNone/>
            </a:pPr>
            <a:r>
              <a:rPr lang="en-US" sz="1600" dirty="0"/>
              <a:t>about in Europe (especially poor a</a:t>
            </a:r>
          </a:p>
          <a:p>
            <a:pPr marL="0" indent="0">
              <a:buNone/>
            </a:pPr>
            <a:r>
              <a:rPr lang="en-US" sz="1600" dirty="0"/>
              <a:t>due to unbalanced nutrition e</a:t>
            </a:r>
          </a:p>
          <a:p>
            <a:pPr marL="0" indent="0">
              <a:buNone/>
            </a:pPr>
            <a:r>
              <a:rPr lang="en-US" sz="1600" dirty="0"/>
              <a:t>of unhealthy environmental conditions)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00192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8950E2-2126-4A90-A464-1CD20B5E2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77" r="9090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058725-355A-4EEC-9088-BD884DC3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THE CONTINUOUS..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F0C561-4379-4A08-8A8E-476CB917D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/>
              <a:t>Population reactions: spread of superstitious beliefs,</a:t>
            </a:r>
          </a:p>
          <a:p>
            <a:pPr marL="0" indent="0">
              <a:buNone/>
            </a:pPr>
            <a:r>
              <a:rPr lang="en-US" sz="1600" dirty="0"/>
              <a:t>collective hysteria (spread of bands like that of flagellants</a:t>
            </a:r>
          </a:p>
          <a:p>
            <a:pPr marL="0" indent="0">
              <a:buNone/>
            </a:pPr>
            <a:r>
              <a:rPr lang="en-US" sz="1600" dirty="0"/>
              <a:t>who persecuted scapegoat like the Jews)</a:t>
            </a:r>
          </a:p>
          <a:p>
            <a:pPr marL="0" indent="0">
              <a:buNone/>
            </a:pPr>
            <a:r>
              <a:rPr lang="en-US" sz="1600" dirty="0"/>
              <a:t>After 1349 the epidemic subsides even if it ceases to be</a:t>
            </a:r>
          </a:p>
          <a:p>
            <a:pPr marL="0" indent="0">
              <a:buNone/>
            </a:pPr>
            <a:r>
              <a:rPr lang="en-US" sz="1600" dirty="0"/>
              <a:t>considered an endemic disease in Europe only from</a:t>
            </a:r>
          </a:p>
          <a:p>
            <a:pPr marL="0" indent="0">
              <a:buNone/>
            </a:pPr>
            <a:r>
              <a:rPr lang="en-US" sz="1600" dirty="0"/>
              <a:t>17th century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6876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suto, tavolo, vecchio, vivendo&#10;&#10;Descrizione generata automaticamente">
            <a:extLst>
              <a:ext uri="{FF2B5EF4-FFF2-40B4-BE49-F238E27FC236}">
                <a16:creationId xmlns:a16="http://schemas.microsoft.com/office/drawing/2014/main" id="{5012013A-4F8F-4B32-A0CB-07EADC7C1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1" r="35910"/>
          <a:stretch/>
        </p:blipFill>
        <p:spPr>
          <a:xfrm>
            <a:off x="20" y="10"/>
            <a:ext cx="4668233" cy="6857990"/>
          </a:xfrm>
          <a:prstGeom prst="rect">
            <a:avLst/>
          </a:prstGeom>
        </p:spPr>
      </p:pic>
      <p:sp>
        <p:nvSpPr>
          <p:cNvPr id="25" name="Freeform 28">
            <a:extLst>
              <a:ext uri="{FF2B5EF4-FFF2-40B4-BE49-F238E27FC236}">
                <a16:creationId xmlns:a16="http://schemas.microsoft.com/office/drawing/2014/main" id="{2B70B725-07B0-4EB9-A2D7-AE7B6CFFE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73338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B2C47C6-EA4D-46C3-8760-73C091352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87B989-DCFB-40C8-9529-F285FB3C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TREATMENT…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6A5FAF8-7021-4B5C-A528-B1A8BD5B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86502"/>
            <a:ext cx="7161017" cy="41543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DOCTORS HAD NO KNOWLEDGE IN</a:t>
            </a:r>
          </a:p>
          <a:p>
            <a:pPr marL="0" indent="0" algn="ctr">
              <a:buNone/>
            </a:pPr>
            <a:r>
              <a:rPr lang="en-US" sz="1600" dirty="0"/>
              <a:t>MERIT AND PROPOSE REMEDIES</a:t>
            </a:r>
          </a:p>
          <a:p>
            <a:pPr marL="0" indent="0" algn="ctr">
              <a:buNone/>
            </a:pPr>
            <a:r>
              <a:rPr lang="en-US" sz="1600" dirty="0"/>
              <a:t>INEFICACI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THE OBJECTS OF THE INFECTED</a:t>
            </a:r>
          </a:p>
          <a:p>
            <a:pPr marL="0" indent="0" algn="ctr">
              <a:buNone/>
            </a:pPr>
            <a:r>
              <a:rPr lang="en-US" sz="1600" dirty="0"/>
              <a:t>WERE BURNED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THE SICK WERE CARRIED IN</a:t>
            </a:r>
          </a:p>
          <a:p>
            <a:pPr marL="0" indent="0" algn="ctr">
              <a:buNone/>
            </a:pPr>
            <a:r>
              <a:rPr lang="en-US" sz="1600" dirty="0"/>
              <a:t>HOSPITALS CALLED</a:t>
            </a:r>
          </a:p>
          <a:p>
            <a:pPr marL="0" indent="0" algn="ctr">
              <a:buNone/>
            </a:pPr>
            <a:r>
              <a:rPr lang="en-US" sz="1600" dirty="0" err="1"/>
              <a:t>Lazzaretti</a:t>
            </a:r>
            <a:r>
              <a:rPr lang="en-US" sz="1600" dirty="0"/>
              <a:t>. INSTEAD SOME</a:t>
            </a:r>
          </a:p>
          <a:p>
            <a:pPr marL="0" indent="0" algn="ctr">
              <a:buNone/>
            </a:pPr>
            <a:r>
              <a:rPr lang="en-US" sz="1600" dirty="0"/>
              <a:t>THEY WERE SECRET AT HOME</a:t>
            </a:r>
          </a:p>
          <a:p>
            <a:pPr marL="0" indent="0" algn="ctr">
              <a:buNone/>
            </a:pPr>
            <a:r>
              <a:rPr lang="en-US" sz="1600" dirty="0"/>
              <a:t>ABANDONED AND MANY</a:t>
            </a:r>
          </a:p>
          <a:p>
            <a:pPr marL="0" indent="0" algn="ctr">
              <a:buNone/>
            </a:pPr>
            <a:r>
              <a:rPr lang="en-US" sz="1600" dirty="0"/>
              <a:t>DIED OF HUNGER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THE PLAGUE IN EUROPE</a:t>
            </a:r>
          </a:p>
          <a:p>
            <a:pPr marL="0" indent="0" algn="ctr">
              <a:buNone/>
            </a:pPr>
            <a:r>
              <a:rPr lang="en-US" sz="1600" dirty="0"/>
              <a:t>DETERMINE 25 MILLION</a:t>
            </a:r>
          </a:p>
          <a:p>
            <a:pPr marL="0" indent="0" algn="ctr">
              <a:buNone/>
            </a:pPr>
            <a:r>
              <a:rPr lang="en-US" sz="1600" dirty="0"/>
              <a:t>DEAD</a:t>
            </a:r>
          </a:p>
        </p:txBody>
      </p:sp>
    </p:spTree>
    <p:extLst>
      <p:ext uri="{BB962C8B-B14F-4D97-AF65-F5344CB8AC3E}">
        <p14:creationId xmlns:p14="http://schemas.microsoft.com/office/powerpoint/2010/main" val="1131888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F0B9D-81DA-4A2C-97D5-F55BB4A2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416" y="2285206"/>
            <a:ext cx="6651066" cy="22875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8800" b="1" dirty="0">
                <a:solidFill>
                  <a:schemeClr val="accent2"/>
                </a:solidFill>
              </a:rPr>
              <a:t>THE END…….</a:t>
            </a:r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egnaposto contenuto 3" descr="Immagine che contiene fotografia, vecchio, sedendo, stanza&#10;&#10;Descrizione generata automaticamente">
            <a:extLst>
              <a:ext uri="{FF2B5EF4-FFF2-40B4-BE49-F238E27FC236}">
                <a16:creationId xmlns:a16="http://schemas.microsoft.com/office/drawing/2014/main" id="{1C85369A-DB09-4627-9224-AFF02EE13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32"/>
          <a:stretch/>
        </p:blipFill>
        <p:spPr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7237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271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Arabic Typesetting</vt:lpstr>
      <vt:lpstr>Arial</vt:lpstr>
      <vt:lpstr>Arial Black</vt:lpstr>
      <vt:lpstr>Calibri</vt:lpstr>
      <vt:lpstr>Calibri Light</vt:lpstr>
      <vt:lpstr>Wingdings</vt:lpstr>
      <vt:lpstr>Tema di Office</vt:lpstr>
      <vt:lpstr>LA PESTE</vt:lpstr>
      <vt:lpstr>START…</vt:lpstr>
      <vt:lpstr>SYMPTOMS…</vt:lpstr>
      <vt:lpstr> EPIDEMIC…</vt:lpstr>
      <vt:lpstr>THE CONTINUOUS..</vt:lpstr>
      <vt:lpstr>TREATMENT…</vt:lpstr>
      <vt:lpstr>THE END…….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PESTE</dc:title>
  <dc:creator>ilaria ripanti</dc:creator>
  <cp:lastModifiedBy>admin</cp:lastModifiedBy>
  <cp:revision>4</cp:revision>
  <dcterms:created xsi:type="dcterms:W3CDTF">2020-03-11T17:54:45Z</dcterms:created>
  <dcterms:modified xsi:type="dcterms:W3CDTF">2020-03-30T15:13:24Z</dcterms:modified>
</cp:coreProperties>
</file>