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1" r:id="rId3"/>
    <p:sldId id="260" r:id="rId4"/>
    <p:sldId id="263" r:id="rId5"/>
    <p:sldId id="264" r:id="rId6"/>
    <p:sldId id="267" r:id="rId7"/>
    <p:sldId id="273" r:id="rId8"/>
    <p:sldId id="268" r:id="rId9"/>
    <p:sldId id="270" r:id="rId10"/>
    <p:sldId id="269" r:id="rId11"/>
    <p:sldId id="262" r:id="rId12"/>
    <p:sldId id="265" r:id="rId13"/>
    <p:sldId id="272" r:id="rId14"/>
    <p:sldId id="266" r:id="rId15"/>
    <p:sldId id="271" r:id="rId16"/>
    <p:sldId id="278" r:id="rId17"/>
    <p:sldId id="279" r:id="rId18"/>
    <p:sldId id="275" r:id="rId19"/>
    <p:sldId id="276" r:id="rId20"/>
    <p:sldId id="274" r:id="rId21"/>
    <p:sldId id="277" r:id="rId22"/>
    <p:sldId id="280" r:id="rId23"/>
    <p:sldId id="258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Testaguzza" initials="RT" lastIdx="1" clrIdx="0">
    <p:extLst>
      <p:ext uri="{19B8F6BF-5375-455C-9EA6-DF929625EA0E}">
        <p15:presenceInfo xmlns:p15="http://schemas.microsoft.com/office/powerpoint/2012/main" userId="0b9a88145216dc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20:17:59.976" idx="1">
    <p:pos x="10" y="10"/>
    <p:text>MERCEOLOGIA E TECNICHE DI LAVORO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626282-83BE-4B14-AA1D-E9A716F8FEB8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3FCBA3-AE69-44D9-84A9-153F3F9E2987}" type="datetime1">
              <a:rPr lang="it-IT" smtClean="0"/>
              <a:t>11/05/2021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AEA12-A884-495F-8D96-E2791E451670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74AD5-D417-4FAA-8969-2C3D2D990862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34F22-96F1-43C5-9A84-5011A5FFAE38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7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1B965-D21F-4083-9FDC-4C0868AFCE6A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F263AC-6BFA-4530-A45D-98F6CD76B995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EEB9B-9A76-4838-83B5-EFB83BC3FC95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788151-CB43-4FD7-A3FA-96D82E7273D6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4158B-E18A-4760-AF0B-F8E1F54F95E6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gli stili del 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F4D0FD0-762A-4E00-B40D-E1022DE9149C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4666673-06EC-44D2-AEC3-E4C57BDDC5B7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117DD88-DA0B-42BB-B7E2-325641850C3A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DF5AE2-D069-4ED7-8F72-4A942193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                                      A.S. 2020 -2021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7874C1-CEDA-4696-AE76-1EC5A05D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2050" name="Picture 2" descr="IIS Via Gramsci - PCTO">
            <a:extLst>
              <a:ext uri="{FF2B5EF4-FFF2-40B4-BE49-F238E27FC236}">
                <a16:creationId xmlns:a16="http://schemas.microsoft.com/office/drawing/2014/main" xmlns="" id="{7E861B6E-6E41-4378-8871-0B4CC932A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30" y="3144489"/>
            <a:ext cx="6152371" cy="23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01BC5EE6-1B01-462D-808E-4D39EC4B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37693"/>
            <a:ext cx="5542585" cy="24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218426" y="5789336"/>
            <a:ext cx="32231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ROBERTA TESTAGUZZA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87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95300E-0D21-415C-801F-D87DED45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67068" cy="27216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 DI SELEZIONE E PERSONAL BRANDING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cura del Dott. Stefano Laurenti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ICT Management)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CBFF885-473D-4AEB-A67A-0690C0A6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0D98807-CA61-45E2-AE8C-8A498095DA97}"/>
              </a:ext>
            </a:extLst>
          </p:cNvPr>
          <p:cNvSpPr txBox="1"/>
          <p:nvPr/>
        </p:nvSpPr>
        <p:spPr>
          <a:xfrm>
            <a:off x="331305" y="2696235"/>
            <a:ext cx="3922642" cy="1860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Dott.ssa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Rossi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(People Development Manager)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8CDA53E-BF1C-47F7-81AB-F0A3F71D18A4}"/>
              </a:ext>
            </a:extLst>
          </p:cNvPr>
          <p:cNvSpPr txBox="1"/>
          <p:nvPr/>
        </p:nvSpPr>
        <p:spPr>
          <a:xfrm>
            <a:off x="4320209" y="5209153"/>
            <a:ext cx="3670852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 </a:t>
            </a:r>
            <a:r>
              <a:rPr lang="it-I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Riccardo Cascioli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(Recruiting)</a:t>
            </a:r>
          </a:p>
        </p:txBody>
      </p:sp>
      <p:pic>
        <p:nvPicPr>
          <p:cNvPr id="3074" name="Picture 2" descr="Tenute meccaniche per pompe | MeccanotecnicaUmbra S.p.A.">
            <a:extLst>
              <a:ext uri="{FF2B5EF4-FFF2-40B4-BE49-F238E27FC236}">
                <a16:creationId xmlns:a16="http://schemas.microsoft.com/office/drawing/2014/main" xmlns="" id="{843A44B1-1F0C-4C73-82C8-35CB500B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5633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3A9DCA6-1C7A-4420-94A3-B9C48EF511FA}"/>
              </a:ext>
            </a:extLst>
          </p:cNvPr>
          <p:cNvSpPr txBox="1"/>
          <p:nvPr/>
        </p:nvSpPr>
        <p:spPr>
          <a:xfrm>
            <a:off x="8110330" y="2696235"/>
            <a:ext cx="2984389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Dott.ssa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Giovanna Calisti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Mtu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Academy)</a:t>
            </a:r>
          </a:p>
        </p:txBody>
      </p:sp>
    </p:spTree>
    <p:extLst>
      <p:ext uri="{BB962C8B-B14F-4D97-AF65-F5344CB8AC3E}">
        <p14:creationId xmlns:p14="http://schemas.microsoft.com/office/powerpoint/2010/main" val="29978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DFB627-8848-4AE5-9CCC-582E29F4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6" y="193579"/>
            <a:ext cx="10058400" cy="228646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>CORSO DI LAUREA IN MADE IN ITALY, CIBO E OSPITALITÀ (MICO)</a:t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r>
              <a:rPr lang="it-IT" sz="2200" i="0" cap="all" dirty="0">
                <a:solidFill>
                  <a:srgbClr val="333333"/>
                </a:solidFill>
                <a:effectLst/>
                <a:latin typeface="PT Sans"/>
              </a:rPr>
              <a:t>A CURA DELLA PROF.SSA ANNAPAOLA TAGLIAVENTO</a:t>
            </a:r>
            <a: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it-IT" b="1" i="0" cap="all" dirty="0">
                <a:solidFill>
                  <a:srgbClr val="333333"/>
                </a:solidFill>
                <a:effectLst/>
                <a:latin typeface="PT Sans"/>
              </a:rPr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BEDE00-76BC-402C-B368-50E0B588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5126" name="Picture 6" descr="Incontro di benvenuto del Corso di... - Università per Stranieri di Perugia  | Facebook">
            <a:extLst>
              <a:ext uri="{FF2B5EF4-FFF2-40B4-BE49-F238E27FC236}">
                <a16:creationId xmlns:a16="http://schemas.microsoft.com/office/drawing/2014/main" xmlns="" id="{C64598B7-8660-4303-9FA6-BFE5F63FA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9" y="2727543"/>
            <a:ext cx="3596186" cy="23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pen day Unistrapg | Università per Stranieri di Perugia">
            <a:extLst>
              <a:ext uri="{FF2B5EF4-FFF2-40B4-BE49-F238E27FC236}">
                <a16:creationId xmlns:a16="http://schemas.microsoft.com/office/drawing/2014/main" xmlns="" id="{3D3C0D7D-5B34-4EB0-AF35-FA21A7B7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36" y="2480040"/>
            <a:ext cx="3296691" cy="36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5757D5-7515-44F0-BC79-8F154090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689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MONDO DEL LAVORO E PERCORSI UNIVERSITARI”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DEL BELLO  SIMONA Prof.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PASSERINI NICOLA </a:t>
            </a:r>
            <a:endParaRPr lang="it-IT" sz="2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C4935A7-35CB-472E-92CC-95D0B413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155F3F8-26E6-4BBA-92A8-6BF17BADB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99" y="2211705"/>
            <a:ext cx="6114762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D25C2D-E531-40C5-94CD-06E0011C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UNIVERSITA’ DEI SAPORI 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INTRODUZIONE AI PERCORSI ITS”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C9924A-9334-481C-97AF-7A437914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15436"/>
            <a:ext cx="10058400" cy="3760891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SIMONA DEL BELLO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UNIVERSITA’ DEI SAPORI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5C021BD-A2C4-47AD-AFF7-DBFA4A33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2050" name="Picture 2" descr="Its Umbria Academy: in avvio i nuovi percorsi del biennio 2020-2022,  iscrizioni aperte fino al 2 ottobre - Umbria Notizie Web">
            <a:extLst>
              <a:ext uri="{FF2B5EF4-FFF2-40B4-BE49-F238E27FC236}">
                <a16:creationId xmlns:a16="http://schemas.microsoft.com/office/drawing/2014/main" xmlns="" id="{F87728AD-AE57-4F71-9FC2-6B8930FD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6" y="239615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e faccio ad iscrivermi ad un Istituto Tecnico Superiore ? |  Teoremacorsi.com">
            <a:extLst>
              <a:ext uri="{FF2B5EF4-FFF2-40B4-BE49-F238E27FC236}">
                <a16:creationId xmlns:a16="http://schemas.microsoft.com/office/drawing/2014/main" xmlns="" id="{F3CD4944-8D36-4FBD-AE41-500EFCD2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40" y="4204702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uola di Cucina, Corsi di Cucina Professionale | Uni Sapori">
            <a:extLst>
              <a:ext uri="{FF2B5EF4-FFF2-40B4-BE49-F238E27FC236}">
                <a16:creationId xmlns:a16="http://schemas.microsoft.com/office/drawing/2014/main" xmlns="" id="{28D62B25-9EA0-4867-B23A-2CE75D12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53" y="2396159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D04CDA-443F-4138-957A-ABF8B950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942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VERSO L’ERASMUS: LA FLUIDITA’ DEL LAVORO ALL’ESTERO”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MANFREDINI MAURA</a:t>
            </a:r>
            <a:endParaRPr lang="it-IT" sz="2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A74B416-6BF0-4EC6-AC5B-2843E904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9218" name="Picture 2" descr="Com'è (non) fare l'Erasmus durante la pandemia e cosa cambierà a settembre  - Linkiesta.it">
            <a:extLst>
              <a:ext uri="{FF2B5EF4-FFF2-40B4-BE49-F238E27FC236}">
                <a16:creationId xmlns:a16="http://schemas.microsoft.com/office/drawing/2014/main" xmlns="" id="{D41DCF52-1AB5-44E5-8F85-19C2DA79E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91" y="2961110"/>
            <a:ext cx="4190409" cy="28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'è nato l'Erasmus? (09/05/2016) - Vita.it">
            <a:extLst>
              <a:ext uri="{FF2B5EF4-FFF2-40B4-BE49-F238E27FC236}">
                <a16:creationId xmlns:a16="http://schemas.microsoft.com/office/drawing/2014/main" xmlns="" id="{7D29223D-AA92-404E-9642-EC920443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60" y="2358106"/>
            <a:ext cx="3824620" cy="2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270D74-E088-40A3-866A-BA951B13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159027"/>
            <a:ext cx="10175019" cy="157833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APPROFONDIMENTI</a:t>
            </a:r>
            <a:b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L’ESAME DI STATO E LA RELAZIONE PCTO </a:t>
            </a:r>
            <a:b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 2020-2021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917C1EC-2BB2-46F0-874F-BC7A8EC6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072" y="2108200"/>
            <a:ext cx="10058400" cy="3760891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SSA SIMONA DEL BELLO</a:t>
            </a:r>
          </a:p>
          <a:p>
            <a:pPr algn="r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ROBERTA TESTAGUZZA</a:t>
            </a:r>
            <a:endParaRPr lang="it-IT" dirty="0"/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64024FB-5966-407D-B016-2E9DA9A6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026" name="Picture 2" descr="PCTO: cos'è, come funziona, quanto dura e chi la deve svolgere? -  Ristorazione con Ruggi: Scuola, Ricette ed Enogastronomia">
            <a:extLst>
              <a:ext uri="{FF2B5EF4-FFF2-40B4-BE49-F238E27FC236}">
                <a16:creationId xmlns:a16="http://schemas.microsoft.com/office/drawing/2014/main" xmlns="" id="{0DB2220E-AE56-4436-89B2-4417AD75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2" y="2293579"/>
            <a:ext cx="3237091" cy="15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zione sull'alternanza scuola-lavoro - ppt video online scaricare">
            <a:extLst>
              <a:ext uri="{FF2B5EF4-FFF2-40B4-BE49-F238E27FC236}">
                <a16:creationId xmlns:a16="http://schemas.microsoft.com/office/drawing/2014/main" xmlns="" id="{A908EAC2-5364-47E8-85B6-1DDF8127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00" y="4151543"/>
            <a:ext cx="3067050" cy="17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ami di stato del I e del II ciclo a.s. 2020-2021- pubblicate le ordinanze  ministeriali | Ufficio Scolastico Territoriale di Lucca e Massa Carrara">
            <a:extLst>
              <a:ext uri="{FF2B5EF4-FFF2-40B4-BE49-F238E27FC236}">
                <a16:creationId xmlns:a16="http://schemas.microsoft.com/office/drawing/2014/main" xmlns="" id="{A1997E5C-AC7C-4EA0-A915-3055C19B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995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aborato maturità 2021 Alberghiero: alcuni collegamenti, consigli, esempi  reali - Ristorazione con Ruggi: Scuola, Ricette ed Enogastronomia">
            <a:extLst>
              <a:ext uri="{FF2B5EF4-FFF2-40B4-BE49-F238E27FC236}">
                <a16:creationId xmlns:a16="http://schemas.microsoft.com/office/drawing/2014/main" xmlns="" id="{4FEB274F-6FC1-4B32-A93F-D8B6919A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69" y="308377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AE5712-FF3A-4CB6-9C99-945ADB27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5531"/>
            <a:ext cx="10058400" cy="1551830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ESAME DI STATO</a:t>
            </a:r>
            <a:br>
              <a:rPr lang="it-IT" sz="3600" dirty="0"/>
            </a:br>
            <a:r>
              <a:rPr lang="it-IT" sz="3600" dirty="0"/>
              <a:t>ELABORATO E</a:t>
            </a:r>
            <a:br>
              <a:rPr lang="it-IT" sz="3600" dirty="0"/>
            </a:br>
            <a:r>
              <a:rPr lang="it-IT" sz="3600" dirty="0"/>
              <a:t> CURRICULUM DELLO STUDENTE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20812E4-4517-4D6C-B869-EB0BF1E2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032" name="Picture 8" descr="Esami di Stato: elaborato prima dell'ammissione - Gilda Venezia">
            <a:extLst>
              <a:ext uri="{FF2B5EF4-FFF2-40B4-BE49-F238E27FC236}">
                <a16:creationId xmlns:a16="http://schemas.microsoft.com/office/drawing/2014/main" xmlns="" id="{F86AE878-8D5E-47E7-9AFC-6F4F3AE9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92" y="2099552"/>
            <a:ext cx="2842134" cy="15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aborato maturità 2021 Alberghiero: alcuni collegamenti, consigli, esempi  reali - Ristorazione con Ruggi: Scuola, Ricette ed Enogastronomia">
            <a:extLst>
              <a:ext uri="{FF2B5EF4-FFF2-40B4-BE49-F238E27FC236}">
                <a16:creationId xmlns:a16="http://schemas.microsoft.com/office/drawing/2014/main" xmlns="" id="{124C00FE-E5EC-42E5-A55C-D633540A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30" y="3691147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turità 2021, indicazioni per Curriculum dello studente - Gilda Venezia">
            <a:extLst>
              <a:ext uri="{FF2B5EF4-FFF2-40B4-BE49-F238E27FC236}">
                <a16:creationId xmlns:a16="http://schemas.microsoft.com/office/drawing/2014/main" xmlns="" id="{2DF021CF-671C-416E-A643-2C949383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9" y="369114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22AB949D-2DD9-40AB-A8C8-43AE76363E77}"/>
              </a:ext>
            </a:extLst>
          </p:cNvPr>
          <p:cNvSpPr txBox="1"/>
          <p:nvPr/>
        </p:nvSpPr>
        <p:spPr>
          <a:xfrm>
            <a:off x="4492448" y="4897678"/>
            <a:ext cx="3353421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SSA SIMONA DEL BELLO</a:t>
            </a:r>
          </a:p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ROBERTA TESTAGUZZA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643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DBAAFD-5E41-4333-B7E0-C54A75B4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2159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>Champagne MOOC – Bureau </a:t>
            </a:r>
            <a:r>
              <a:rPr lang="it-IT" sz="4000" b="0" i="0" dirty="0" err="1">
                <a:solidFill>
                  <a:srgbClr val="C5AF82"/>
                </a:solidFill>
                <a:effectLst/>
                <a:latin typeface="CIVCTitle"/>
              </a:rPr>
              <a:t>du</a:t>
            </a:r>
            <a: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  <a:t> Champagne</a:t>
            </a:r>
            <a:br>
              <a:rPr lang="it-IT" sz="4000" b="0" i="0" dirty="0">
                <a:solidFill>
                  <a:srgbClr val="C5AF82"/>
                </a:solidFill>
                <a:effectLst/>
                <a:latin typeface="CIVCTitle"/>
              </a:rPr>
            </a:br>
            <a:r>
              <a:rPr lang="it-IT" sz="4000" b="0" i="0" dirty="0">
                <a:solidFill>
                  <a:srgbClr val="222222"/>
                </a:solidFill>
                <a:effectLst/>
                <a:latin typeface="Google Sans"/>
              </a:rPr>
              <a:t>Comitato interprofessionale del vino di Champagne</a:t>
            </a:r>
            <a:r>
              <a:rPr lang="it-IT" b="0" i="0" dirty="0">
                <a:solidFill>
                  <a:srgbClr val="C5AF82"/>
                </a:solidFill>
                <a:effectLst/>
                <a:latin typeface="CIVCTitle"/>
              </a:rPr>
              <a:t/>
            </a:r>
            <a:br>
              <a:rPr lang="it-IT" b="0" i="0" dirty="0">
                <a:solidFill>
                  <a:srgbClr val="C5AF82"/>
                </a:solidFill>
                <a:effectLst/>
                <a:latin typeface="CIVCTitle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ECBD136-651B-44F6-8470-4CEB4040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50" y="2108200"/>
            <a:ext cx="10058400" cy="3760891"/>
          </a:xfrm>
        </p:spPr>
        <p:txBody>
          <a:bodyPr/>
          <a:lstStyle/>
          <a:p>
            <a:r>
              <a:rPr lang="it-IT" b="0" i="0" dirty="0">
                <a:solidFill>
                  <a:srgbClr val="212529"/>
                </a:solidFill>
                <a:effectLst/>
                <a:latin typeface="CIVCTitle"/>
              </a:rPr>
              <a:t>STORIA ED ECONOMIA DELLO CHAMPAGNE</a:t>
            </a:r>
          </a:p>
          <a:p>
            <a:r>
              <a:rPr lang="it-IT" b="0" i="0" dirty="0">
                <a:solidFill>
                  <a:srgbClr val="212529"/>
                </a:solidFill>
                <a:effectLst/>
                <a:latin typeface="CIVCTitle"/>
              </a:rPr>
              <a:t>IL TERRITORIO DI CHAMPAGNE</a:t>
            </a:r>
          </a:p>
          <a:p>
            <a:r>
              <a:rPr lang="it-IT" b="0" i="0" dirty="0">
                <a:solidFill>
                  <a:srgbClr val="212529"/>
                </a:solidFill>
                <a:effectLst/>
                <a:latin typeface="CIVCTitle"/>
              </a:rPr>
              <a:t>IL PROCESSO DI PRODUZIONE DELLO CHAMPAGNE</a:t>
            </a:r>
          </a:p>
          <a:p>
            <a:r>
              <a:rPr lang="it-IT" b="0" i="0" dirty="0">
                <a:solidFill>
                  <a:srgbClr val="212529"/>
                </a:solidFill>
                <a:effectLst/>
                <a:latin typeface="CIVCTitle"/>
              </a:rPr>
              <a:t>DIVERSITÀ E DEGUSTAZIONE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BD7A20-B0F2-4383-8664-E7B96005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028" name="Picture 4" descr="Comité Champagne becomes WSET Corporate Patron | Wine &amp; Spirit Education  Trust">
            <a:extLst>
              <a:ext uri="{FF2B5EF4-FFF2-40B4-BE49-F238E27FC236}">
                <a16:creationId xmlns:a16="http://schemas.microsoft.com/office/drawing/2014/main" xmlns="" id="{A0532B6E-6DD1-4D91-A3C5-389AE715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0" y="4108174"/>
            <a:ext cx="3701389" cy="17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 Maison Champagne - Le Grandi Marche | Champagne.fr">
            <a:extLst>
              <a:ext uri="{FF2B5EF4-FFF2-40B4-BE49-F238E27FC236}">
                <a16:creationId xmlns:a16="http://schemas.microsoft.com/office/drawing/2014/main" xmlns="" id="{F0F74687-599B-456B-97FC-2B0D2475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63" y="427425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reau du Champagne il 25 marzo appuntamento a Campobasso">
            <a:extLst>
              <a:ext uri="{FF2B5EF4-FFF2-40B4-BE49-F238E27FC236}">
                <a16:creationId xmlns:a16="http://schemas.microsoft.com/office/drawing/2014/main" xmlns="" id="{EE683BB3-C9F0-438D-81B4-5BB56983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45" y="2155549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DBB7DD-6620-4CB3-98FA-21A75C18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dirty="0"/>
              <a:t>I NOSTRI CORSI    </a:t>
            </a:r>
            <a:br>
              <a:rPr lang="it-IT" sz="4000" dirty="0"/>
            </a:br>
            <a:r>
              <a:rPr lang="it-IT" sz="4000" dirty="0"/>
              <a:t>«COMMERCIALE»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B669CF-E696-4671-9FA3-C3169CEC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5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C7A68B70-34A1-4E53-B2D6-6B0A345F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24" y="296109"/>
            <a:ext cx="2626685" cy="13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74BAFC6-290D-46C4-9E66-3B659B28E101}"/>
              </a:ext>
            </a:extLst>
          </p:cNvPr>
          <p:cNvSpPr txBox="1"/>
          <p:nvPr/>
        </p:nvSpPr>
        <p:spPr>
          <a:xfrm>
            <a:off x="5433392" y="48128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“ORGANIZZAZIONE DI UN EVENTO CULTURALE”</a:t>
            </a:r>
          </a:p>
          <a:p>
            <a:pPr algn="ctr"/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PROF. SETTIMIO FABIANI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BCC4B73-9EE7-4171-B8EF-3A71962F06FE}"/>
              </a:ext>
            </a:extLst>
          </p:cNvPr>
          <p:cNvSpPr txBox="1"/>
          <p:nvPr/>
        </p:nvSpPr>
        <p:spPr>
          <a:xfrm>
            <a:off x="649356" y="2452230"/>
            <a:ext cx="547712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BANCA D’ITALIA”</a:t>
            </a:r>
          </a:p>
          <a:p>
            <a:pPr algn="ctr"/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PAOLA POMPEI</a:t>
            </a:r>
            <a:endParaRPr lang="it-IT" sz="1800" dirty="0"/>
          </a:p>
        </p:txBody>
      </p:sp>
      <p:pic>
        <p:nvPicPr>
          <p:cNvPr id="4098" name="Picture 2" descr="Concorso BANCA D'ITALIA - 105 POSTI per diplomati e laureati - Alessandro  Carella">
            <a:extLst>
              <a:ext uri="{FF2B5EF4-FFF2-40B4-BE49-F238E27FC236}">
                <a16:creationId xmlns:a16="http://schemas.microsoft.com/office/drawing/2014/main" xmlns="" id="{EB783C1D-F40F-45C0-8477-22826F2E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3654661"/>
            <a:ext cx="3564835" cy="19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rganizzazione di eventi - Comune di Padova">
            <a:extLst>
              <a:ext uri="{FF2B5EF4-FFF2-40B4-BE49-F238E27FC236}">
                <a16:creationId xmlns:a16="http://schemas.microsoft.com/office/drawing/2014/main" xmlns="" id="{202FAC05-1FA6-425C-9C38-56459695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78" y="2774219"/>
            <a:ext cx="4548276" cy="15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5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358011-DF5A-4506-B28A-BF21EA8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dirty="0"/>
              <a:t>I NOSTRI CORSI    </a:t>
            </a:r>
            <a:br>
              <a:rPr lang="it-IT" sz="4000" dirty="0"/>
            </a:br>
            <a:r>
              <a:rPr lang="it-IT" sz="4000" dirty="0"/>
              <a:t>«ACCOGLIENZA TUTISTICA»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DB1D37F-FC1C-4475-8BB8-EB4C7077C68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1031176" flipH="1" flipV="1">
            <a:off x="662607" y="3429000"/>
            <a:ext cx="66261" cy="145750"/>
          </a:xfrm>
        </p:spPr>
        <p:txBody>
          <a:bodyPr>
            <a:normAutofit fontScale="25000" lnSpcReduction="20000"/>
          </a:bodyPr>
          <a:lstStyle/>
          <a:p>
            <a:pPr algn="ctr"/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0FFAE6A-7C53-4A60-8958-4C378A6D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5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3F890F3E-5734-4D7A-943B-10E82CB6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24" y="355990"/>
            <a:ext cx="2626685" cy="13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BD3E57C-08D1-4DC2-88A9-0AC27A88094B}"/>
              </a:ext>
            </a:extLst>
          </p:cNvPr>
          <p:cNvSpPr txBox="1"/>
          <p:nvPr/>
        </p:nvSpPr>
        <p:spPr>
          <a:xfrm>
            <a:off x="3048000" y="2955260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TURISMO TERMALE E DEL BENESSERE</a:t>
            </a:r>
          </a:p>
          <a:p>
            <a:pPr algn="ctr"/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SARA RICCI</a:t>
            </a:r>
          </a:p>
          <a:p>
            <a:pPr algn="ctr"/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PROF. SIMONLUCA ANTIMIANI</a:t>
            </a:r>
          </a:p>
          <a:p>
            <a:pPr algn="ctr"/>
            <a:endParaRPr lang="it-IT" sz="1800" dirty="0"/>
          </a:p>
        </p:txBody>
      </p:sp>
      <p:pic>
        <p:nvPicPr>
          <p:cNvPr id="3074" name="Picture 2" descr="Le terme di Saturnia">
            <a:extLst>
              <a:ext uri="{FF2B5EF4-FFF2-40B4-BE49-F238E27FC236}">
                <a16:creationId xmlns:a16="http://schemas.microsoft.com/office/drawing/2014/main" xmlns="" id="{C1974C33-86CD-441E-A634-444CBDB0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5" y="2235990"/>
            <a:ext cx="2950808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Settembre un evento dedicato al “TURISMO DEL BENESSERE” -  turismodelbenessere.com">
            <a:extLst>
              <a:ext uri="{FF2B5EF4-FFF2-40B4-BE49-F238E27FC236}">
                <a16:creationId xmlns:a16="http://schemas.microsoft.com/office/drawing/2014/main" xmlns="" id="{3D201D41-06C3-4AB7-9D3F-F024C233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26" y="4411020"/>
            <a:ext cx="3277837" cy="17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ub Turismo - Terme &amp; Benessere, a settembre a Milano l'evento interamente  dedicato al mercato del turismo del benessere - Turismo Italia News">
            <a:extLst>
              <a:ext uri="{FF2B5EF4-FFF2-40B4-BE49-F238E27FC236}">
                <a16:creationId xmlns:a16="http://schemas.microsoft.com/office/drawing/2014/main" xmlns="" id="{DDD21367-FF83-4A42-B5BD-53DAAF86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66" y="462364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29F862-0004-46D1-A248-7A63FC1D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0688" y="53243"/>
            <a:ext cx="12842688" cy="2044073"/>
          </a:xfrm>
        </p:spPr>
        <p:txBody>
          <a:bodyPr/>
          <a:lstStyle/>
          <a:p>
            <a:r>
              <a:rPr lang="it-IT" dirty="0"/>
              <a:t>        E- LEARNING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4BBBFBF-0231-482B-8F6E-1FFE63F6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7" name="Picture 2" descr="Homepage - Coca-Cola HBC Italia">
            <a:extLst>
              <a:ext uri="{FF2B5EF4-FFF2-40B4-BE49-F238E27FC236}">
                <a16:creationId xmlns:a16="http://schemas.microsoft.com/office/drawing/2014/main" xmlns="" id="{35FCCB21-6B27-4132-B6F6-8998FC1E7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6" y="2428875"/>
            <a:ext cx="4562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ucazione Digitale - #YouthEmpowered, il percorso per i giovani | Facebook">
            <a:extLst>
              <a:ext uri="{FF2B5EF4-FFF2-40B4-BE49-F238E27FC236}">
                <a16:creationId xmlns:a16="http://schemas.microsoft.com/office/drawing/2014/main" xmlns="" id="{3CEA8322-C741-43D2-A29A-BD290C8E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10" y="2928937"/>
            <a:ext cx="3671185" cy="20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no aperte le iscrizioni al percorso di... - Educazione Digitale | Facebook">
            <a:extLst>
              <a:ext uri="{FF2B5EF4-FFF2-40B4-BE49-F238E27FC236}">
                <a16:creationId xmlns:a16="http://schemas.microsoft.com/office/drawing/2014/main" xmlns="" id="{D139171C-63F3-409D-A14E-AE59CC55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27" y="53243"/>
            <a:ext cx="5018049" cy="16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45127" y="3437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cap="all" dirty="0">
                <a:solidFill>
                  <a:srgbClr val="000000"/>
                </a:solidFill>
                <a:latin typeface="Ubuntu"/>
              </a:rPr>
              <a:t>DALLA SCUOLA AL MONDO DEL LAVORO.</a:t>
            </a:r>
          </a:p>
          <a:p>
            <a:r>
              <a:rPr lang="it-IT" b="1" dirty="0">
                <a:solidFill>
                  <a:srgbClr val="000000"/>
                </a:solidFill>
                <a:latin typeface="Ubuntu"/>
              </a:rPr>
              <a:t>Come affrontare al meglio il grande salto.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5127" y="4661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cap="all" dirty="0">
                <a:solidFill>
                  <a:srgbClr val="000000"/>
                </a:solidFill>
                <a:latin typeface="Ubuntu"/>
              </a:rPr>
              <a:t>LIFE SKILLS E BUSINESS SKILLS.</a:t>
            </a:r>
          </a:p>
          <a:p>
            <a:r>
              <a:rPr lang="it-IT" b="1" dirty="0">
                <a:solidFill>
                  <a:srgbClr val="000000"/>
                </a:solidFill>
                <a:latin typeface="Ubuntu"/>
              </a:rPr>
              <a:t>Le unità didattiche di approfondimento</a:t>
            </a:r>
          </a:p>
        </p:txBody>
      </p:sp>
    </p:spTree>
    <p:extLst>
      <p:ext uri="{BB962C8B-B14F-4D97-AF65-F5344CB8AC3E}">
        <p14:creationId xmlns:p14="http://schemas.microsoft.com/office/powerpoint/2010/main" val="21841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954D27-3565-4C1A-BE57-6E1F1D30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14" y="362081"/>
            <a:ext cx="10728960" cy="1479971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400" dirty="0"/>
              <a:t>I NOSTRI CORSI    </a:t>
            </a:r>
            <a:br>
              <a:rPr lang="it-IT" sz="4400" dirty="0"/>
            </a:br>
            <a:r>
              <a:rPr lang="it-IT" sz="4400" dirty="0"/>
              <a:t>«ENOGASTRONOMIA»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77AE7E0-839F-4BCC-93D1-572D9E7F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2050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F5AACF84-99CA-4EA1-8C5F-0109495E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24" y="355990"/>
            <a:ext cx="2626685" cy="13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51552FA-B0D2-47C2-BD9B-119D27F352C2}"/>
              </a:ext>
            </a:extLst>
          </p:cNvPr>
          <p:cNvSpPr txBox="1"/>
          <p:nvPr/>
        </p:nvSpPr>
        <p:spPr>
          <a:xfrm>
            <a:off x="8489990" y="4379191"/>
            <a:ext cx="280041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“PICCOLA PASTICCERIA”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PROF. NICOLA PASSERINI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33A2CF3-DDB5-4AF3-86C8-ED38D073327C}"/>
              </a:ext>
            </a:extLst>
          </p:cNvPr>
          <p:cNvSpPr txBox="1"/>
          <p:nvPr/>
        </p:nvSpPr>
        <p:spPr>
          <a:xfrm>
            <a:off x="702366" y="4251364"/>
            <a:ext cx="3313043" cy="743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“METODI DI COTTURA: IL RONER”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MIRCO CAROLI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64F5A78-5382-468C-8A5A-EB825FF9969A}"/>
              </a:ext>
            </a:extLst>
          </p:cNvPr>
          <p:cNvSpPr txBox="1"/>
          <p:nvPr/>
        </p:nvSpPr>
        <p:spPr>
          <a:xfrm>
            <a:off x="328603" y="5556561"/>
            <a:ext cx="45322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“ARTE BIANCA, PANIFICAZIONE E PASTICCERIA”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ROBERTA BIZZAGLIA</a:t>
            </a:r>
            <a:endParaRPr lang="it-IT" sz="1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3420E57-D8F8-4636-B014-53C72C2EAC41}"/>
              </a:ext>
            </a:extLst>
          </p:cNvPr>
          <p:cNvSpPr txBox="1"/>
          <p:nvPr/>
        </p:nvSpPr>
        <p:spPr>
          <a:xfrm>
            <a:off x="4765953" y="3460935"/>
            <a:ext cx="32997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“PASTICCERIA E PANIFICAZIONE”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STEFANIA CHIOCCI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6851DC9C-3852-4DA1-938B-262E451971B4}"/>
              </a:ext>
            </a:extLst>
          </p:cNvPr>
          <p:cNvSpPr txBox="1"/>
          <p:nvPr/>
        </p:nvSpPr>
        <p:spPr>
          <a:xfrm>
            <a:off x="7426049" y="5556562"/>
            <a:ext cx="40816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CUCINA REGIONALE, LA PASTICCERIA”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M.ANTONIETTA STADERINI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B17D0F78-8A34-475B-94F0-543124F0E552}"/>
              </a:ext>
            </a:extLst>
          </p:cNvPr>
          <p:cNvSpPr txBox="1"/>
          <p:nvPr/>
        </p:nvSpPr>
        <p:spPr>
          <a:xfrm>
            <a:off x="316728" y="2048837"/>
            <a:ext cx="5300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“CUCINA DIETETICA, GLUTEN FREE, LA PANIFICAZIONE”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PROF. DANIELE BIANCHINI</a:t>
            </a:r>
            <a:endParaRPr lang="it-IT" sz="1600" dirty="0"/>
          </a:p>
          <a:p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9D96FBFB-E4E9-47CF-B374-7DEF95A2BC51}"/>
              </a:ext>
            </a:extLst>
          </p:cNvPr>
          <p:cNvSpPr txBox="1"/>
          <p:nvPr/>
        </p:nvSpPr>
        <p:spPr>
          <a:xfrm>
            <a:off x="7329776" y="2116775"/>
            <a:ext cx="45454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“ARTE BIANCA, PANIFICAZIONE GLUTEN FREE”</a:t>
            </a:r>
          </a:p>
          <a:p>
            <a:pPr algn="ct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FRANCESCO CHIARALUCE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luten free logo - Cerca con Google | Free, Ricette, Alimenti">
            <a:extLst>
              <a:ext uri="{FF2B5EF4-FFF2-40B4-BE49-F238E27FC236}">
                <a16:creationId xmlns:a16="http://schemas.microsoft.com/office/drawing/2014/main" xmlns="" id="{7BC53DFB-86B7-4D20-B240-EE9478ED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21" y="5421580"/>
            <a:ext cx="1003643" cy="8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ne al ristorante: parlano i maestri della panificazione - Bar.it">
            <a:extLst>
              <a:ext uri="{FF2B5EF4-FFF2-40B4-BE49-F238E27FC236}">
                <a16:creationId xmlns:a16="http://schemas.microsoft.com/office/drawing/2014/main" xmlns="" id="{E0D6ED16-C715-4D3A-B7C9-AF860F35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7" y="2780872"/>
            <a:ext cx="1470292" cy="9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ida alle dieci migliori pasticcerie di Parigi">
            <a:extLst>
              <a:ext uri="{FF2B5EF4-FFF2-40B4-BE49-F238E27FC236}">
                <a16:creationId xmlns:a16="http://schemas.microsoft.com/office/drawing/2014/main" xmlns="" id="{22526CD4-AFCA-473E-BB66-B24B3AAC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10" y="2989928"/>
            <a:ext cx="2071066" cy="10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s vide, la cottura sottovuoto a bassa temperatura">
            <a:extLst>
              <a:ext uri="{FF2B5EF4-FFF2-40B4-BE49-F238E27FC236}">
                <a16:creationId xmlns:a16="http://schemas.microsoft.com/office/drawing/2014/main" xmlns="" id="{6614E1D6-6A8D-4EAB-9ABD-40C2FB3C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56" y="4214354"/>
            <a:ext cx="1919287" cy="12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cina Dietetica: news e articoli | Buttalapasta">
            <a:extLst>
              <a:ext uri="{FF2B5EF4-FFF2-40B4-BE49-F238E27FC236}">
                <a16:creationId xmlns:a16="http://schemas.microsoft.com/office/drawing/2014/main" xmlns="" id="{11C10E10-FE42-4F84-88D7-66C123B3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40" y="2764814"/>
            <a:ext cx="2003445" cy="13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rigini della cucina regionale italiana">
            <a:extLst>
              <a:ext uri="{FF2B5EF4-FFF2-40B4-BE49-F238E27FC236}">
                <a16:creationId xmlns:a16="http://schemas.microsoft.com/office/drawing/2014/main" xmlns="" id="{F3C4F0D4-13F7-4622-8F48-8B82DCD8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17" y="4111500"/>
            <a:ext cx="1382233" cy="14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sticceria Cioccolateria Arte Bianca">
            <a:extLst>
              <a:ext uri="{FF2B5EF4-FFF2-40B4-BE49-F238E27FC236}">
                <a16:creationId xmlns:a16="http://schemas.microsoft.com/office/drawing/2014/main" xmlns="" id="{03EED153-F1FC-430A-B085-8DDC3A98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6" y="2144531"/>
            <a:ext cx="1470292" cy="12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asticceria Il Rugantino: Dolci artigianali online">
            <a:extLst>
              <a:ext uri="{FF2B5EF4-FFF2-40B4-BE49-F238E27FC236}">
                <a16:creationId xmlns:a16="http://schemas.microsoft.com/office/drawing/2014/main" xmlns="" id="{2C3B6978-55B9-41C0-9F73-4B4FC029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8" y="4852953"/>
            <a:ext cx="1205887" cy="7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F6AE3D-C86C-4ED9-B2DE-62FC1200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dirty="0"/>
              <a:t>I NOSTRI CORSI</a:t>
            </a:r>
            <a:br>
              <a:rPr lang="it-IT" sz="4000" dirty="0"/>
            </a:br>
            <a:r>
              <a:rPr lang="it-IT" sz="4000" dirty="0"/>
              <a:t>«SALA E VENDITA»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5CBA213-A03F-44F7-8CD8-058FD6DA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5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8A3A5293-1DF7-4E5F-9195-2AF744B4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24" y="296109"/>
            <a:ext cx="2626685" cy="13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2C3DCBC-E5DC-4994-9B74-1984BEF8190D}"/>
              </a:ext>
            </a:extLst>
          </p:cNvPr>
          <p:cNvSpPr txBox="1"/>
          <p:nvPr/>
        </p:nvSpPr>
        <p:spPr>
          <a:xfrm>
            <a:off x="755374" y="2382415"/>
            <a:ext cx="446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“FLAIRE, CARVING, COCKTAIL MOLECOLARE”</a:t>
            </a:r>
          </a:p>
          <a:p>
            <a:pPr algn="ctr"/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PROF.  PAOLO DIOTALLEVI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8D7FA37-9D9E-40FD-A03F-9784FAE80F47}"/>
              </a:ext>
            </a:extLst>
          </p:cNvPr>
          <p:cNvSpPr txBox="1"/>
          <p:nvPr/>
        </p:nvSpPr>
        <p:spPr>
          <a:xfrm>
            <a:off x="8110330" y="2269149"/>
            <a:ext cx="332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«IL WEDDING PLANNER»</a:t>
            </a:r>
          </a:p>
          <a:p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PROF.SSA ROBERTA TESTAGUZZA</a:t>
            </a:r>
            <a:endParaRPr lang="it-IT" sz="1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5E0DD62-3CEB-429C-A433-0754367A7C85}"/>
              </a:ext>
            </a:extLst>
          </p:cNvPr>
          <p:cNvSpPr txBox="1"/>
          <p:nvPr/>
        </p:nvSpPr>
        <p:spPr>
          <a:xfrm>
            <a:off x="278295" y="5141144"/>
            <a:ext cx="482379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“ENOLOGIA COCKTAIL MOLECOLARE”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GIOVANNI LICCATI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9DACD78-84D9-4668-ABA0-FD43F11EBF9A}"/>
              </a:ext>
            </a:extLst>
          </p:cNvPr>
          <p:cNvSpPr txBox="1"/>
          <p:nvPr/>
        </p:nvSpPr>
        <p:spPr>
          <a:xfrm>
            <a:off x="5539409" y="5269320"/>
            <a:ext cx="637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“ABBINAMENTO ENOGASTRONOMICO E COCKTAIL MOLECOLARE”</a:t>
            </a:r>
          </a:p>
          <a:p>
            <a:pPr algn="ctr"/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PROF. CRISPOLDI GRAZIANO</a:t>
            </a:r>
            <a:endParaRPr lang="it-IT" dirty="0"/>
          </a:p>
        </p:txBody>
      </p:sp>
      <p:pic>
        <p:nvPicPr>
          <p:cNvPr id="1026" name="Picture 2" descr="Ecco la classifica dei cocktail più venduti (and the winner is...) -  Federvini">
            <a:extLst>
              <a:ext uri="{FF2B5EF4-FFF2-40B4-BE49-F238E27FC236}">
                <a16:creationId xmlns:a16="http://schemas.microsoft.com/office/drawing/2014/main" xmlns="" id="{56640C6C-EF8A-4E3D-8E7F-9318F55E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3043966"/>
            <a:ext cx="1760658" cy="11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cktail Molecolari: Cosa Sono | Degustibuss | Accademia Nazionale Barman">
            <a:extLst>
              <a:ext uri="{FF2B5EF4-FFF2-40B4-BE49-F238E27FC236}">
                <a16:creationId xmlns:a16="http://schemas.microsoft.com/office/drawing/2014/main" xmlns="" id="{AFABA50F-EE31-4104-92D0-82DD35A9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94" y="3263329"/>
            <a:ext cx="1700870" cy="11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GETABLE AND FRUIT CARVING – L'ARTE DELL'INTAGLIO – FRUTTA E VEGETALI –  Ente Bilaterale">
            <a:extLst>
              <a:ext uri="{FF2B5EF4-FFF2-40B4-BE49-F238E27FC236}">
                <a16:creationId xmlns:a16="http://schemas.microsoft.com/office/drawing/2014/main" xmlns="" id="{E44A8F6E-BEAC-4CB0-8BC1-0F8EF9D6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42" y="3963117"/>
            <a:ext cx="1809670" cy="11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dding Planner Puglia - Giulia Molinari">
            <a:extLst>
              <a:ext uri="{FF2B5EF4-FFF2-40B4-BE49-F238E27FC236}">
                <a16:creationId xmlns:a16="http://schemas.microsoft.com/office/drawing/2014/main" xmlns="" id="{19F95237-32F2-4E4D-8814-0827F495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44" y="3760019"/>
            <a:ext cx="280886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rso sull'abbinamento tra cibo e vino | Ateneo dei Sapori">
            <a:extLst>
              <a:ext uri="{FF2B5EF4-FFF2-40B4-BE49-F238E27FC236}">
                <a16:creationId xmlns:a16="http://schemas.microsoft.com/office/drawing/2014/main" xmlns="" id="{5046C955-10D0-4E5B-A1BE-E4C79D2B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9" y="2055413"/>
            <a:ext cx="2303829" cy="13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'esame microscopico e microbiologico in Enologia |">
            <a:extLst>
              <a:ext uri="{FF2B5EF4-FFF2-40B4-BE49-F238E27FC236}">
                <a16:creationId xmlns:a16="http://schemas.microsoft.com/office/drawing/2014/main" xmlns="" id="{5AE71896-64AB-4545-827B-9D5A61A9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90" y="3696611"/>
            <a:ext cx="1747528" cy="13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032" name="Picture 8" descr="Erasmus+ KA1 2015 - 2016 - IPSEOASC &quot;G. De Caroli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9" y="2211705"/>
            <a:ext cx="2614353" cy="36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rasmus + non si ferma - IPSEOASC &quot;G. De Carolis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6" y="2211705"/>
            <a:ext cx="5399417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PSEOASC &quot;G. De Carolis&quot; - Istituto Professionale di Stato per  l'Enogastronomia, l'Ospitalità Albeghiera ed i Servizi Commericali - Spole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8" y="0"/>
            <a:ext cx="3668280" cy="19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192547" y="3244334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400F0"/>
                </a:solidFill>
                <a:latin typeface="Oswald"/>
              </a:rPr>
              <a:t>Erasmus+ 2021</a:t>
            </a:r>
            <a:endParaRPr lang="it-IT" b="0" i="0" dirty="0">
              <a:solidFill>
                <a:srgbClr val="0400F0"/>
              </a:solidFill>
              <a:effectLst/>
              <a:latin typeface="Oswald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92547" y="3244334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400F0"/>
                </a:solidFill>
                <a:latin typeface="Oswald"/>
              </a:rPr>
              <a:t>Erasmus+ 2021</a:t>
            </a:r>
            <a:endParaRPr lang="it-IT" b="0" i="0" dirty="0">
              <a:solidFill>
                <a:srgbClr val="0400F0"/>
              </a:solidFill>
              <a:effectLst/>
              <a:latin typeface="Oswald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120108" y="969462"/>
            <a:ext cx="358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Erasmus+ 2021</a:t>
            </a:r>
          </a:p>
        </p:txBody>
      </p:sp>
    </p:spTree>
    <p:extLst>
      <p:ext uri="{BB962C8B-B14F-4D97-AF65-F5344CB8AC3E}">
        <p14:creationId xmlns:p14="http://schemas.microsoft.com/office/powerpoint/2010/main" val="142775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4369639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it-IT" sz="31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Parlare </a:t>
            </a:r>
            <a:r>
              <a:rPr lang="it-IT" sz="31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lavoro significa  “</a:t>
            </a:r>
            <a: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considerare innanzitutto la persona umana </a:t>
            </a:r>
            <a:b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soggetto che cerca la sua propria realizzazione, il compimento </a:t>
            </a:r>
            <a:b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vocazione professionale, la costituzione di rapporti </a:t>
            </a:r>
            <a: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i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100" i="1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sociali </a:t>
            </a:r>
            <a:r>
              <a:rPr lang="it-IT" sz="3100" b="0" i="1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significativi </a:t>
            </a:r>
            <a:r>
              <a:rPr lang="it-IT" sz="31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la promozione del bene comune</a:t>
            </a:r>
            <a:r>
              <a:rPr lang="it-IT" sz="31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it-IT" sz="2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22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Nicoli, </a:t>
            </a:r>
            <a:r>
              <a:rPr lang="it-IT" sz="2200" b="0" i="1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lavoro buono</a:t>
            </a:r>
            <a:r>
              <a:rPr lang="it-IT" sz="22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200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Rubettino</a:t>
            </a:r>
            <a:r>
              <a:rPr lang="it-IT" sz="22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2018, da DD1400/2019</a:t>
            </a:r>
            <a:r>
              <a:rPr lang="it-IT" sz="2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0" i="0" dirty="0" smtClean="0"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8080B5-D175-4294-8A4A-BE2CBABB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484" y="372170"/>
            <a:ext cx="6337004" cy="1450757"/>
          </a:xfrm>
        </p:spPr>
        <p:txBody>
          <a:bodyPr/>
          <a:lstStyle/>
          <a:p>
            <a:pPr algn="ctr"/>
            <a:r>
              <a:rPr lang="it-IT" dirty="0"/>
              <a:t>IL CASOLARO HOTELLERIE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7EDE08-4DFA-4785-A443-F124DEFD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3074" name="Picture 2" descr="Stellati per la DAD: Casolaro Hotellerie supporta gli studenti degli  istituti alberghieri">
            <a:extLst>
              <a:ext uri="{FF2B5EF4-FFF2-40B4-BE49-F238E27FC236}">
                <a16:creationId xmlns:a16="http://schemas.microsoft.com/office/drawing/2014/main" xmlns="" id="{11F2E28B-9D97-4718-9977-3E887C6BB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61" y="255816"/>
            <a:ext cx="3237023" cy="15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ellati per la DAD | Home">
            <a:extLst>
              <a:ext uri="{FF2B5EF4-FFF2-40B4-BE49-F238E27FC236}">
                <a16:creationId xmlns:a16="http://schemas.microsoft.com/office/drawing/2014/main" xmlns="" id="{A4EC39FD-A1B1-4F4D-8F83-D45907D0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29" y="220614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llati per la DAD | Home">
            <a:extLst>
              <a:ext uri="{FF2B5EF4-FFF2-40B4-BE49-F238E27FC236}">
                <a16:creationId xmlns:a16="http://schemas.microsoft.com/office/drawing/2014/main" xmlns="" id="{EE87B416-2270-452F-BF81-256DEB27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45" y="220614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llati per la DAD | Home">
            <a:extLst>
              <a:ext uri="{FF2B5EF4-FFF2-40B4-BE49-F238E27FC236}">
                <a16:creationId xmlns:a16="http://schemas.microsoft.com/office/drawing/2014/main" xmlns="" id="{BFA4F485-CE64-4C6C-A778-F18463B9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22" y="220614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tellati per la DAD | Home">
            <a:extLst>
              <a:ext uri="{FF2B5EF4-FFF2-40B4-BE49-F238E27FC236}">
                <a16:creationId xmlns:a16="http://schemas.microsoft.com/office/drawing/2014/main" xmlns="" id="{F5597208-B2E0-4F0A-AB32-45521ED1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24" y="4326493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uarino stellato, L'Aria è il 4° ristorante d'hotel che fa “brillare” -  Italia a Tavola">
            <a:extLst>
              <a:ext uri="{FF2B5EF4-FFF2-40B4-BE49-F238E27FC236}">
                <a16:creationId xmlns:a16="http://schemas.microsoft.com/office/drawing/2014/main" xmlns="" id="{50F62E42-5D19-4D0A-849B-1415214A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1" y="44753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ellati per la DAD | Home">
            <a:extLst>
              <a:ext uri="{FF2B5EF4-FFF2-40B4-BE49-F238E27FC236}">
                <a16:creationId xmlns:a16="http://schemas.microsoft.com/office/drawing/2014/main" xmlns="" id="{54B93173-1D8D-407D-BD4C-2A3F1201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42" y="4332446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7AA157-1461-4676-8F9F-E010C2D8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33916"/>
            <a:ext cx="10058400" cy="17437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b="0" i="0" dirty="0">
                <a:solidFill>
                  <a:srgbClr val="3D3D3D"/>
                </a:solidFill>
                <a:effectLst/>
                <a:latin typeface="PT Sans"/>
              </a:rPr>
              <a:t/>
            </a:r>
            <a:br>
              <a:rPr lang="it-IT" b="0" i="0" dirty="0">
                <a:solidFill>
                  <a:srgbClr val="3D3D3D"/>
                </a:solidFill>
                <a:effectLst/>
                <a:latin typeface="PT Sans"/>
              </a:rPr>
            </a:br>
            <a:r>
              <a:rPr lang="it-IT" dirty="0">
                <a:solidFill>
                  <a:srgbClr val="3D3D3D"/>
                </a:solidFill>
                <a:latin typeface="PT Sans"/>
              </a:rPr>
              <a:t>Il 10 Marzo AIBES incontra gli studenti degli Istituti Alberghieri 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319F15-06A2-482C-9F55-902B4605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6146" name="Picture 2" descr="webinar AIBES">
            <a:extLst>
              <a:ext uri="{FF2B5EF4-FFF2-40B4-BE49-F238E27FC236}">
                <a16:creationId xmlns:a16="http://schemas.microsoft.com/office/drawing/2014/main" xmlns="" id="{D0D2F859-1267-4A82-B3AF-BE38E92DC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99" y="2381250"/>
            <a:ext cx="2730441" cy="38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tri progetti – IPSSEOA Karol Wojtyla">
            <a:extLst>
              <a:ext uri="{FF2B5EF4-FFF2-40B4-BE49-F238E27FC236}">
                <a16:creationId xmlns:a16="http://schemas.microsoft.com/office/drawing/2014/main" xmlns="" id="{651AAE1B-522F-49F0-BB5E-103AA346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69" y="2216779"/>
            <a:ext cx="16478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87D8CC5-6412-4742-9D27-520AF88AE0BE}"/>
              </a:ext>
            </a:extLst>
          </p:cNvPr>
          <p:cNvSpPr txBox="1"/>
          <p:nvPr/>
        </p:nvSpPr>
        <p:spPr>
          <a:xfrm>
            <a:off x="3601102" y="3047383"/>
            <a:ext cx="4617324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MERCEOLOGIA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TECNICHE DI LAVORO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E95CB6-2947-450F-8812-4DF93FFE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GIOVEDI CON COLDIRETTI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7573378-4889-4171-B6C6-885E97BF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7170" name="Picture 2" descr="Coldiretti - UMBRIA">
            <a:extLst>
              <a:ext uri="{FF2B5EF4-FFF2-40B4-BE49-F238E27FC236}">
                <a16:creationId xmlns:a16="http://schemas.microsoft.com/office/drawing/2014/main" xmlns="" id="{17F0FE02-8AC2-4105-A693-111CF1B4C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" y="2494490"/>
            <a:ext cx="3299829" cy="3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CE6AD35-D355-4FC3-A129-F266AC129180}"/>
              </a:ext>
            </a:extLst>
          </p:cNvPr>
          <p:cNvSpPr txBox="1"/>
          <p:nvPr/>
        </p:nvSpPr>
        <p:spPr>
          <a:xfrm>
            <a:off x="5172198" y="2494490"/>
            <a:ext cx="6092456" cy="77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COMUNICAZIONE TURISTICA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 TEMPO DEL COVID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F49C714-C662-4D1D-99A9-6B7A1C65E6FF}"/>
              </a:ext>
            </a:extLst>
          </p:cNvPr>
          <p:cNvSpPr txBox="1"/>
          <p:nvPr/>
        </p:nvSpPr>
        <p:spPr>
          <a:xfrm>
            <a:off x="4260085" y="5010625"/>
            <a:ext cx="2934586" cy="37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COVID-19 E IL LAVORO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0F79214-34ED-401F-A2DC-00C72010B91D}"/>
              </a:ext>
            </a:extLst>
          </p:cNvPr>
          <p:cNvSpPr txBox="1"/>
          <p:nvPr/>
        </p:nvSpPr>
        <p:spPr>
          <a:xfrm>
            <a:off x="6464623" y="5120641"/>
            <a:ext cx="6092456" cy="77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SCUOLA DI VENDITA DIRETTA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ETICHETTATURA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C067438-F7E1-4909-BA2A-205FC5CDA2FB}"/>
              </a:ext>
            </a:extLst>
          </p:cNvPr>
          <p:cNvSpPr txBox="1"/>
          <p:nvPr/>
        </p:nvSpPr>
        <p:spPr>
          <a:xfrm>
            <a:off x="4980812" y="3945563"/>
            <a:ext cx="6283842" cy="37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FATTORIE DIDATTICHE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A50156-46F5-46B9-944E-C0BB60C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202124"/>
                </a:solidFill>
                <a:effectLst/>
                <a:latin typeface="Google Sans"/>
              </a:rPr>
              <a:t>"Le stelle della ristorazione"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D250A46-99E4-4191-A82E-1CE7F72F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0242" name="Picture 2" descr="Associazione Professionale Cuochi Italiani - Associazione Professionale  Cuochi Italiani">
            <a:extLst>
              <a:ext uri="{FF2B5EF4-FFF2-40B4-BE49-F238E27FC236}">
                <a16:creationId xmlns:a16="http://schemas.microsoft.com/office/drawing/2014/main" xmlns="" id="{A8B7A5F2-15B7-4E96-AB5F-BE6D76B4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57" y="875405"/>
            <a:ext cx="2802643" cy="6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7920AE26-D023-473E-B24B-CB5ADA06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06" y="2643529"/>
            <a:ext cx="5828934" cy="24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148FCE4-2C66-4E3A-8A23-F7A1C8B226D8}"/>
              </a:ext>
            </a:extLst>
          </p:cNvPr>
          <p:cNvSpPr txBox="1"/>
          <p:nvPr/>
        </p:nvSpPr>
        <p:spPr>
          <a:xfrm>
            <a:off x="-282947" y="2196901"/>
            <a:ext cx="3737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“È meglio essere lama </a:t>
            </a:r>
          </a:p>
          <a:p>
            <a:pPr algn="ctr"/>
            <a:r>
              <a:rPr lang="it-IT" dirty="0"/>
              <a:t>che arancia”.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72D0459-A6D7-49A6-97EC-C1E5BB97CDAC}"/>
              </a:ext>
            </a:extLst>
          </p:cNvPr>
          <p:cNvSpPr txBox="1"/>
          <p:nvPr/>
        </p:nvSpPr>
        <p:spPr>
          <a:xfrm>
            <a:off x="8544445" y="2141496"/>
            <a:ext cx="2981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APCI Chef Italia - Emergenti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4143549-35D9-450E-B540-BDE22FDF348F}"/>
              </a:ext>
            </a:extLst>
          </p:cNvPr>
          <p:cNvSpPr txBox="1"/>
          <p:nvPr/>
        </p:nvSpPr>
        <p:spPr>
          <a:xfrm>
            <a:off x="246676" y="5336264"/>
            <a:ext cx="2468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APCI RE-START: </a:t>
            </a:r>
          </a:p>
          <a:p>
            <a:pPr algn="ctr"/>
            <a:r>
              <a:rPr lang="it-IT" dirty="0"/>
              <a:t>una bussola per i Cuochi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EF2B2EB-DA6C-4D04-B186-95B77E757327}"/>
              </a:ext>
            </a:extLst>
          </p:cNvPr>
          <p:cNvSpPr txBox="1"/>
          <p:nvPr/>
        </p:nvSpPr>
        <p:spPr>
          <a:xfrm>
            <a:off x="246676" y="3662094"/>
            <a:ext cx="2468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Marketing e l’immagine</a:t>
            </a:r>
          </a:p>
          <a:p>
            <a:pPr algn="ctr"/>
            <a:r>
              <a:rPr lang="it-IT" dirty="0"/>
              <a:t> del cuoco oggi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B03D51A-6ACF-4175-AA62-E81C4709BC04}"/>
              </a:ext>
            </a:extLst>
          </p:cNvPr>
          <p:cNvSpPr txBox="1"/>
          <p:nvPr/>
        </p:nvSpPr>
        <p:spPr>
          <a:xfrm>
            <a:off x="7976601" y="5544349"/>
            <a:ext cx="314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Lo zen e l’arte </a:t>
            </a:r>
          </a:p>
          <a:p>
            <a:pPr algn="ctr"/>
            <a:r>
              <a:rPr lang="it-IT" dirty="0"/>
              <a:t>della manutenzione del menu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C674B99-120F-48D8-BB27-84FA6B8208EB}"/>
              </a:ext>
            </a:extLst>
          </p:cNvPr>
          <p:cNvSpPr txBox="1"/>
          <p:nvPr/>
        </p:nvSpPr>
        <p:spPr>
          <a:xfrm>
            <a:off x="9218378" y="3532783"/>
            <a:ext cx="179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Pasqua e il </a:t>
            </a:r>
            <a:r>
              <a:rPr lang="it-IT" dirty="0" err="1"/>
              <a:t>Covid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2A8ED8-4814-4ACF-A135-7BBB3F32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STELLE DEL BELTRAME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304C7B8-B428-4569-80B6-EDA550BB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11/05/2021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2C2DB93-7AF3-481C-8440-2C89B71AA04F}"/>
              </a:ext>
            </a:extLst>
          </p:cNvPr>
          <p:cNvSpPr txBox="1"/>
          <p:nvPr/>
        </p:nvSpPr>
        <p:spPr>
          <a:xfrm>
            <a:off x="1097280" y="2439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Essere professionisti nell’ambito della ristorazione gourmet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0DA286D-893F-4F81-AAFA-147ADE19DB3F}"/>
              </a:ext>
            </a:extLst>
          </p:cNvPr>
          <p:cNvSpPr txBox="1"/>
          <p:nvPr/>
        </p:nvSpPr>
        <p:spPr>
          <a:xfrm>
            <a:off x="5170426" y="50939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Essere professionisti nel settore della produzione, trasformazione e valorizzazione gastronomica</a:t>
            </a:r>
          </a:p>
        </p:txBody>
      </p:sp>
      <p:pic>
        <p:nvPicPr>
          <p:cNvPr id="1026" name="Picture 2" descr="Immagine raffigurante il logo dell'">
            <a:extLst>
              <a:ext uri="{FF2B5EF4-FFF2-40B4-BE49-F238E27FC236}">
                <a16:creationId xmlns:a16="http://schemas.microsoft.com/office/drawing/2014/main" xmlns="" id="{C244CEAF-1BB6-4D95-9DB4-2B0E693B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5" y="3075183"/>
            <a:ext cx="576469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7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3BCB53-858C-4A1C-99C3-5819D3BC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1491"/>
            <a:ext cx="6536897" cy="188526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0" cap="all" dirty="0">
                <a:solidFill>
                  <a:srgbClr val="2F348D"/>
                </a:solidFill>
                <a:effectLst/>
                <a:latin typeface="museo_slab500"/>
              </a:rPr>
              <a:t>CORSI AIBM</a:t>
            </a:r>
            <a:br>
              <a:rPr lang="it-IT" b="1" i="0" cap="all" dirty="0">
                <a:solidFill>
                  <a:srgbClr val="2F348D"/>
                </a:solidFill>
                <a:effectLst/>
                <a:latin typeface="museo_slab500"/>
              </a:rPr>
            </a:br>
            <a:r>
              <a:rPr lang="it-IT" b="1" i="0" dirty="0">
                <a:solidFill>
                  <a:srgbClr val="2F348D"/>
                </a:solidFill>
                <a:effectLst/>
                <a:latin typeface="museo_slab500"/>
              </a:rPr>
              <a:t>per gli Alberghieri</a:t>
            </a:r>
            <a:br>
              <a:rPr lang="it-IT" b="1" i="0" dirty="0">
                <a:solidFill>
                  <a:srgbClr val="2F348D"/>
                </a:solidFill>
                <a:effectLst/>
                <a:latin typeface="museo_slab500"/>
              </a:rPr>
            </a:b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E789A2-2278-45D8-9E54-F802F2A3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788151-CB43-4FD7-A3FA-96D82E7273D6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1266" name="Picture 2" descr="Home">
            <a:extLst>
              <a:ext uri="{FF2B5EF4-FFF2-40B4-BE49-F238E27FC236}">
                <a16:creationId xmlns:a16="http://schemas.microsoft.com/office/drawing/2014/main" xmlns="" id="{C6F4D5BD-FD31-480C-8834-F4A0AF517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057858"/>
            <a:ext cx="2476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8371FE8-ADAF-4FF2-93BB-4674835F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2" y="581492"/>
            <a:ext cx="4026123" cy="56950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171E63D-7DD3-4669-BD4D-2D96CB0F79E9}"/>
              </a:ext>
            </a:extLst>
          </p:cNvPr>
          <p:cNvSpPr txBox="1"/>
          <p:nvPr/>
        </p:nvSpPr>
        <p:spPr>
          <a:xfrm>
            <a:off x="3573780" y="3429000"/>
            <a:ext cx="374142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YOUR MIND</a:t>
            </a:r>
          </a:p>
        </p:txBody>
      </p:sp>
    </p:spTree>
    <p:extLst>
      <p:ext uri="{BB962C8B-B14F-4D97-AF65-F5344CB8AC3E}">
        <p14:creationId xmlns:p14="http://schemas.microsoft.com/office/powerpoint/2010/main" val="721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57C37E-21C6-42E3-B97F-C8D8054E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450"/>
            <a:ext cx="10058400" cy="19526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CURRICULUM VITAE, LETTERA DI PRESENAZIONE,</a:t>
            </a:r>
            <a:br>
              <a:rPr lang="it-IT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COLLOQUIO DI LAVORO”</a:t>
            </a:r>
            <a:br>
              <a:rPr lang="it-IT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POLEDRINI SIMONE</a:t>
            </a:r>
            <a:r>
              <a:rPr lang="it-IT" sz="4800" dirty="0"/>
              <a:t/>
            </a:r>
            <a:br>
              <a:rPr lang="it-IT" sz="4800" dirty="0"/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FB4E1EB-838C-4DC1-8B71-2D8E92D0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5069C4-336E-40F0-85A2-25D6F0A25D32}" type="datetime1">
              <a:rPr lang="it-IT" smtClean="0"/>
              <a:t>11/05/2021</a:t>
            </a:fld>
            <a:endParaRPr lang="en-US" dirty="0"/>
          </a:p>
        </p:txBody>
      </p:sp>
      <p:pic>
        <p:nvPicPr>
          <p:cNvPr id="12290" name="Picture 2" descr="Curriculum Vitae Online: è GRATIS come sembra oppure NO?">
            <a:extLst>
              <a:ext uri="{FF2B5EF4-FFF2-40B4-BE49-F238E27FC236}">
                <a16:creationId xmlns:a16="http://schemas.microsoft.com/office/drawing/2014/main" xmlns="" id="{073EE71D-D84F-4498-BB66-BA062C8AD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66463"/>
            <a:ext cx="3198273" cy="16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cco 20 suggerimenti su come affrontare il colloquio di lavoro - Accademia  Domani Blog">
            <a:extLst>
              <a:ext uri="{FF2B5EF4-FFF2-40B4-BE49-F238E27FC236}">
                <a16:creationId xmlns:a16="http://schemas.microsoft.com/office/drawing/2014/main" xmlns="" id="{7809A0ED-3ADC-4237-96AD-670CE03F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96" y="439395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l Video Curriculum - BLOG TALENT LAB - CERCARE LAVORO? ECCO COME!">
            <a:extLst>
              <a:ext uri="{FF2B5EF4-FFF2-40B4-BE49-F238E27FC236}">
                <a16:creationId xmlns:a16="http://schemas.microsoft.com/office/drawing/2014/main" xmlns="" id="{212543DD-9998-416F-ABF3-5E7891AC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30" y="377348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0_TF56160789" id="{FC8F2F77-34E6-4881-95B5-684C0DB1B352}" vid="{E8CAFA2A-74B5-4F8A-862E-91B15D2EA6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{A953F156-290B-4619-BDB8-B7793702F048}tf56160789_win32</Template>
  <TotalTime>785</TotalTime>
  <Words>444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Arial</vt:lpstr>
      <vt:lpstr>Bookman Old Style</vt:lpstr>
      <vt:lpstr>Calibri</vt:lpstr>
      <vt:lpstr>CIVCTitle</vt:lpstr>
      <vt:lpstr>Comic Sans MS</vt:lpstr>
      <vt:lpstr>Franklin Gothic Book</vt:lpstr>
      <vt:lpstr>Google Sans</vt:lpstr>
      <vt:lpstr>museo_slab500</vt:lpstr>
      <vt:lpstr>Oswald</vt:lpstr>
      <vt:lpstr>PT Sans</vt:lpstr>
      <vt:lpstr>Times New Roman</vt:lpstr>
      <vt:lpstr>Ubuntu</vt:lpstr>
      <vt:lpstr>1_RetrospectVTI</vt:lpstr>
      <vt:lpstr>                                      A.S. 2020 -2021</vt:lpstr>
      <vt:lpstr>        E- LEARNING</vt:lpstr>
      <vt:lpstr>IL CASOLARO HOTELLERIE</vt:lpstr>
      <vt:lpstr>      Il 10 Marzo AIBES incontra gli studenti degli Istituti Alberghieri </vt:lpstr>
      <vt:lpstr>IL GIOVEDI CON COLDIRETTI</vt:lpstr>
      <vt:lpstr>"Le stelle della ristorazione"</vt:lpstr>
      <vt:lpstr>LE STELLE DEL BELTRAME</vt:lpstr>
      <vt:lpstr>CORSI AIBM per gli Alberghieri </vt:lpstr>
      <vt:lpstr>  “IL CURRICULUM VITAE, LETTERA DI PRESENAZIONE,  COLLOQUIO DI LAVORO” Prof. POLEDRINI SIMONE </vt:lpstr>
      <vt:lpstr>PERCORSO DI SELEZIONE E PERSONAL BRANDING a cura del Dott. Stefano Laurenti (Resources , Organisation , ICT Management)  </vt:lpstr>
      <vt:lpstr>     CORSO DI LAUREA IN MADE IN ITALY, CIBO E OSPITALITÀ (MICO) A CURA DELLA PROF.SSA ANNAPAOLA TAGLIAVENTO </vt:lpstr>
      <vt:lpstr>“IL MONDO DEL LAVORO E PERCORSI UNIVERSITARI” Prof.ssa DEL BELLO  SIMONA Prof. PASSERINI NICOLA </vt:lpstr>
      <vt:lpstr>“ UNIVERSITA’ DEI SAPORI  INTRODUZIONE AI PERCORSI ITS”</vt:lpstr>
      <vt:lpstr>“VERSO L’ERASMUS: LA FLUIDITA’ DEL LAVORO ALL’ESTERO” Prof.ssa MANFREDINI MAURA</vt:lpstr>
      <vt:lpstr>  APPROFONDIMENTI  VERSO L’ESAME DI STATO E LA RELAZIONE PCTO  A.S. 2020-2021</vt:lpstr>
      <vt:lpstr>ESAME DI STATO ELABORATO E  CURRICULUM DELLO STUDENTE</vt:lpstr>
      <vt:lpstr>       Champagne MOOC – Bureau du Champagne Comitato interprofessionale del vino di Champagne </vt:lpstr>
      <vt:lpstr>I NOSTRI CORSI     «COMMERCIALE»</vt:lpstr>
      <vt:lpstr>I NOSTRI CORSI     «ACCOGLIENZA TUTISTICA»</vt:lpstr>
      <vt:lpstr>  I NOSTRI CORSI     «ENOGASTRONOMIA»</vt:lpstr>
      <vt:lpstr>I NOSTRI CORSI «SALA E VENDITA»</vt:lpstr>
      <vt:lpstr>Presentazione standard di PowerPoint</vt:lpstr>
      <vt:lpstr>Parlare di lavoro significa  “considerare innanzitutto la persona umana  come soggetto che cerca la sua propria realizzazione, il compimento  della sua vocazione professionale, la costituzione di rapporti   sociali significativi e la promozione del bene comune”.  Cfr. Nicoli, Il lavoro buono, Rubettino 2018, da DD1400/2019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PCTO</dc:title>
  <dc:creator>Roberta Testaguzza</dc:creator>
  <cp:lastModifiedBy>Insegnanti</cp:lastModifiedBy>
  <cp:revision>54</cp:revision>
  <dcterms:created xsi:type="dcterms:W3CDTF">2021-03-04T09:08:52Z</dcterms:created>
  <dcterms:modified xsi:type="dcterms:W3CDTF">2021-05-11T14:23:12Z</dcterms:modified>
</cp:coreProperties>
</file>