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72" autoAdjust="0"/>
    <p:restoredTop sz="86403" autoAdjust="0"/>
  </p:normalViewPr>
  <p:slideViewPr>
    <p:cSldViewPr>
      <p:cViewPr>
        <p:scale>
          <a:sx n="66" d="100"/>
          <a:sy n="66" d="100"/>
        </p:scale>
        <p:origin x="-1272" y="-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358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 altLang="it-IT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altLang="it-IT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CB3C3-7810-46B2-B25A-B04EAFD9AB4B}" type="slidenum">
              <a:rPr lang="it-IT" altLang="it-IT" smtClean="0"/>
              <a:pPr/>
              <a:t>‹N›</a:t>
            </a:fld>
            <a:endParaRPr lang="it-IT" alt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 alt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alt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E7C8C-F300-4989-86DD-C7DDDC916889}" type="slidenum">
              <a:rPr lang="it-IT" altLang="it-IT" smtClean="0"/>
              <a:pPr/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 alt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alt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880A2-95BC-4058-B9E8-B39EA3C67BAA}" type="slidenum">
              <a:rPr lang="it-IT" altLang="it-IT" smtClean="0"/>
              <a:pPr/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 alt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alt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5BA4C-A9CF-47B4-BDCD-29B940D03D3C}" type="slidenum">
              <a:rPr lang="it-IT" altLang="it-IT" smtClean="0"/>
              <a:pPr/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 alt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alt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280D8-10D6-4E00-8B44-A54BA434C82C}" type="slidenum">
              <a:rPr lang="it-IT" altLang="it-IT" smtClean="0"/>
              <a:pPr/>
              <a:t>‹N›</a:t>
            </a:fld>
            <a:endParaRPr lang="it-IT" alt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 alt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alt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2A03A-7814-42F3-B371-F47FA6BBD4F1}" type="slidenum">
              <a:rPr lang="it-IT" altLang="it-IT" smtClean="0"/>
              <a:pPr/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 alt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alt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B0985-4E56-48EB-B494-6BFFB9EACAD9}" type="slidenum">
              <a:rPr lang="it-IT" altLang="it-IT" smtClean="0"/>
              <a:pPr/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 alt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alt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D793E-6E66-4A4C-AEA4-45E76F550EF4}" type="slidenum">
              <a:rPr lang="it-IT" altLang="it-IT" smtClean="0"/>
              <a:pPr/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 alt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alt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C9625-5C82-4969-82CC-48E6F8C89446}" type="slidenum">
              <a:rPr lang="it-IT" altLang="it-IT" smtClean="0"/>
              <a:pPr/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 alt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alt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34FFB-2D4D-49FD-A392-67A835EF8DAC}" type="slidenum">
              <a:rPr lang="it-IT" altLang="it-IT" smtClean="0"/>
              <a:pPr/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 alt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alt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9353608-06BA-4CEB-934B-A5D2284011A1}" type="slidenum">
              <a:rPr lang="it-IT" altLang="it-IT" smtClean="0"/>
              <a:pPr/>
              <a:t>‹N›</a:t>
            </a:fld>
            <a:endParaRPr lang="it-IT" alt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t-IT" altLang="it-IT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t-IT" altLang="it-IT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7B38C28-B7CD-45D2-AB20-4F023EDDA483}" type="slidenum">
              <a:rPr lang="it-IT" altLang="it-IT" smtClean="0"/>
              <a:pPr/>
              <a:t>‹N›</a:t>
            </a:fld>
            <a:endParaRPr lang="it-IT" altLang="it-IT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2609850"/>
          </a:xfrm>
        </p:spPr>
        <p:txBody>
          <a:bodyPr/>
          <a:lstStyle/>
          <a:p>
            <a:r>
              <a:rPr lang="it-IT" altLang="it-IT">
                <a:solidFill>
                  <a:schemeClr val="accent2"/>
                </a:solidFill>
              </a:rPr>
              <a:t>“ORO BLU”</a:t>
            </a:r>
            <a:br>
              <a:rPr lang="it-IT" altLang="it-IT">
                <a:solidFill>
                  <a:schemeClr val="accent2"/>
                </a:solidFill>
              </a:rPr>
            </a:br>
            <a:r>
              <a:rPr lang="it-IT" altLang="it-IT">
                <a:solidFill>
                  <a:schemeClr val="accent2"/>
                </a:solidFill>
              </a:rPr>
              <a:t>22 MARZO </a:t>
            </a:r>
            <a:br>
              <a:rPr lang="it-IT" altLang="it-IT">
                <a:solidFill>
                  <a:schemeClr val="accent2"/>
                </a:solidFill>
              </a:rPr>
            </a:br>
            <a:r>
              <a:rPr lang="it-IT" altLang="it-IT">
                <a:solidFill>
                  <a:schemeClr val="accent2"/>
                </a:solidFill>
              </a:rPr>
              <a:t>giornata mondiale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3810000"/>
            <a:ext cx="7854696" cy="1752600"/>
          </a:xfrm>
        </p:spPr>
        <p:txBody>
          <a:bodyPr/>
          <a:lstStyle/>
          <a:p>
            <a:r>
              <a:rPr lang="it-IT" altLang="it-IT" sz="5000" dirty="0">
                <a:solidFill>
                  <a:schemeClr val="accent1">
                    <a:lumMod val="75000"/>
                  </a:schemeClr>
                </a:solidFill>
              </a:rPr>
              <a:t>Dell’ACQUA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altLang="it-IT" sz="3000" dirty="0">
                <a:solidFill>
                  <a:schemeClr val="accent1">
                    <a:lumMod val="75000"/>
                  </a:schemeClr>
                </a:solidFill>
              </a:rPr>
              <a:t>IERI</a:t>
            </a:r>
            <a:r>
              <a:rPr lang="it-IT" altLang="it-IT" sz="3200" dirty="0"/>
              <a:t/>
            </a:r>
            <a:br>
              <a:rPr lang="it-IT" altLang="it-IT" sz="3200" dirty="0"/>
            </a:br>
            <a:r>
              <a:rPr lang="it-IT" altLang="it-IT" sz="3200" dirty="0"/>
              <a:t>L’Importanza dell’Acqua nelle civiltà antiche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it-IT" altLang="it-IT" sz="2300" dirty="0" smtClean="0"/>
              <a:t>Le prime civiltà antiche si sono sviluppate attorno a fiumi e fonti d'acqua perché essa è alla base della vita e presso i corsi d'acqua sono presenti più flora e fauna.                                             </a:t>
            </a:r>
          </a:p>
          <a:p>
            <a:pPr>
              <a:lnSpc>
                <a:spcPct val="80000"/>
              </a:lnSpc>
            </a:pPr>
            <a:r>
              <a:rPr lang="it-IT" altLang="it-IT" sz="2300" dirty="0" smtClean="0"/>
              <a:t>Ad esempio le civiltà della Mesopotamia si svilupparono in una terra posta tra due fiumi: il Tigri e l'Eufrate, che si trovano nell'attuale Iraq. La parte centrale era arida, le sponde dei fiumi paludose erano fertili e, durante l'anno, i fiumi straripavano rendendo la vita impossibile.</a:t>
            </a:r>
          </a:p>
          <a:p>
            <a:pPr>
              <a:lnSpc>
                <a:spcPct val="80000"/>
              </a:lnSpc>
            </a:pPr>
            <a:r>
              <a:rPr lang="it-IT" altLang="it-IT" sz="2300" dirty="0" smtClean="0"/>
              <a:t>Il suolo fertile consentiva, però, una grande produzione agricola grazie anche ai numerosi canali costruiti che permettevano di irrigare i campi costantemente. Le principali civiltà che si stabilirono furono: i Sumeri, i Babilonesi e gli Assiri.</a:t>
            </a:r>
          </a:p>
          <a:p>
            <a:pPr>
              <a:lnSpc>
                <a:spcPct val="80000"/>
              </a:lnSpc>
            </a:pPr>
            <a:endParaRPr lang="it-IT" altLang="it-IT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altLang="it-IT" sz="3300" dirty="0">
                <a:solidFill>
                  <a:schemeClr val="accent1">
                    <a:lumMod val="75000"/>
                  </a:schemeClr>
                </a:solidFill>
              </a:rPr>
              <a:t>OGGI</a:t>
            </a:r>
            <a:r>
              <a:rPr lang="it-IT" altLang="it-IT" sz="2800" dirty="0"/>
              <a:t/>
            </a:r>
            <a:br>
              <a:rPr lang="it-IT" altLang="it-IT" sz="2800" dirty="0"/>
            </a:br>
            <a:r>
              <a:rPr lang="it-IT" altLang="it-IT" sz="2800" dirty="0"/>
              <a:t>L’Acqua è fonte di vita e costituisce il nesso che lega tutti gli esseri viventi di questo pianeta.</a:t>
            </a:r>
            <a:r>
              <a:rPr lang="it-IT" altLang="it-IT" sz="2400" dirty="0"/>
              <a:t/>
            </a:r>
            <a:br>
              <a:rPr lang="it-IT" altLang="it-IT" sz="2400" dirty="0"/>
            </a:br>
            <a:endParaRPr lang="it-IT" altLang="it-IT" sz="2400" dirty="0"/>
          </a:p>
        </p:txBody>
      </p:sp>
      <p:sp>
        <p:nvSpPr>
          <p:cNvPr id="6148" name="Rectangle 4"/>
          <p:cNvSpPr>
            <a:spLocks noGrp="1" noChangeArrowheads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it-IT" altLang="it-IT"/>
              <a:t>L’acqua è usata in svariati campi, dall’agricoltura, all’industria all’igiene personale.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533400" indent="-533400">
              <a:lnSpc>
                <a:spcPct val="90000"/>
              </a:lnSpc>
              <a:buFontTx/>
              <a:buNone/>
            </a:pPr>
            <a:r>
              <a:rPr lang="it-IT" altLang="it-IT" sz="2500"/>
              <a:t>Si usa per:</a:t>
            </a:r>
          </a:p>
          <a:p>
            <a:pPr marL="533400" indent="-533400">
              <a:lnSpc>
                <a:spcPct val="90000"/>
              </a:lnSpc>
              <a:buFontTx/>
              <a:buAutoNum type="arabicParenR"/>
            </a:pPr>
            <a:r>
              <a:rPr lang="it-IT" altLang="it-IT" sz="2000"/>
              <a:t>Cucinare;</a:t>
            </a:r>
          </a:p>
          <a:p>
            <a:pPr marL="533400" indent="-533400">
              <a:lnSpc>
                <a:spcPct val="90000"/>
              </a:lnSpc>
              <a:buFontTx/>
              <a:buAutoNum type="arabicParenR"/>
            </a:pPr>
            <a:r>
              <a:rPr lang="it-IT" altLang="it-IT" sz="2000"/>
              <a:t>Coltivare; </a:t>
            </a:r>
          </a:p>
          <a:p>
            <a:pPr marL="533400" indent="-533400">
              <a:lnSpc>
                <a:spcPct val="90000"/>
              </a:lnSpc>
              <a:buFontTx/>
              <a:buAutoNum type="arabicParenR"/>
            </a:pPr>
            <a:r>
              <a:rPr lang="it-IT" altLang="it-IT" sz="2000"/>
              <a:t>Dissetarsi;</a:t>
            </a:r>
          </a:p>
          <a:p>
            <a:pPr marL="533400" indent="-533400">
              <a:lnSpc>
                <a:spcPct val="90000"/>
              </a:lnSpc>
              <a:buFontTx/>
              <a:buAutoNum type="arabicParenR"/>
            </a:pPr>
            <a:r>
              <a:rPr lang="it-IT" altLang="it-IT" sz="2000"/>
              <a:t>Lavarsi;</a:t>
            </a:r>
          </a:p>
          <a:p>
            <a:pPr marL="533400" indent="-533400">
              <a:lnSpc>
                <a:spcPct val="90000"/>
              </a:lnSpc>
              <a:buFontTx/>
              <a:buAutoNum type="arabicParenR"/>
            </a:pPr>
            <a:r>
              <a:rPr lang="it-IT" altLang="it-IT" sz="2000"/>
              <a:t>Spegnere incendi.</a:t>
            </a:r>
          </a:p>
          <a:p>
            <a:pPr marL="533400" indent="-533400">
              <a:lnSpc>
                <a:spcPct val="90000"/>
              </a:lnSpc>
              <a:buFontTx/>
              <a:buNone/>
            </a:pPr>
            <a:r>
              <a:rPr lang="it-IT" altLang="it-IT" sz="2500"/>
              <a:t>Serve a:</a:t>
            </a:r>
          </a:p>
          <a:p>
            <a:pPr marL="533400" indent="-533400">
              <a:lnSpc>
                <a:spcPct val="90000"/>
              </a:lnSpc>
              <a:buFontTx/>
              <a:buAutoNum type="arabicParenR"/>
            </a:pPr>
            <a:r>
              <a:rPr lang="it-IT" altLang="it-IT" sz="2000"/>
              <a:t>Uomo;</a:t>
            </a:r>
          </a:p>
          <a:p>
            <a:pPr marL="533400" indent="-533400">
              <a:lnSpc>
                <a:spcPct val="90000"/>
              </a:lnSpc>
              <a:buFontTx/>
              <a:buAutoNum type="arabicParenR"/>
            </a:pPr>
            <a:r>
              <a:rPr lang="it-IT" altLang="it-IT" sz="2000"/>
              <a:t>Animali;</a:t>
            </a:r>
          </a:p>
          <a:p>
            <a:pPr marL="533400" indent="-533400">
              <a:lnSpc>
                <a:spcPct val="90000"/>
              </a:lnSpc>
              <a:buFontTx/>
              <a:buAutoNum type="arabicParenR"/>
            </a:pPr>
            <a:r>
              <a:rPr lang="it-IT" altLang="it-IT" sz="2000"/>
              <a:t>Natura;</a:t>
            </a:r>
          </a:p>
          <a:p>
            <a:pPr marL="533400" indent="-533400">
              <a:lnSpc>
                <a:spcPct val="90000"/>
              </a:lnSpc>
              <a:buFontTx/>
              <a:buAutoNum type="arabicParenR"/>
            </a:pPr>
            <a:r>
              <a:rPr lang="it-IT" altLang="it-IT" sz="2000"/>
              <a:t>Terra.</a:t>
            </a:r>
          </a:p>
          <a:p>
            <a:pPr marL="533400" indent="-533400">
              <a:lnSpc>
                <a:spcPct val="90000"/>
              </a:lnSpc>
              <a:buFontTx/>
              <a:buNone/>
            </a:pPr>
            <a:r>
              <a:rPr lang="it-IT" altLang="it-IT"/>
              <a:t>  </a:t>
            </a:r>
          </a:p>
          <a:p>
            <a:pPr marL="533400" indent="-533400">
              <a:lnSpc>
                <a:spcPct val="90000"/>
              </a:lnSpc>
              <a:buFontTx/>
              <a:buAutoNum type="arabicParenR"/>
            </a:pPr>
            <a:endParaRPr lang="it-IT" altLang="it-IT"/>
          </a:p>
          <a:p>
            <a:pPr marL="533400" indent="-533400">
              <a:lnSpc>
                <a:spcPct val="90000"/>
              </a:lnSpc>
              <a:buFontTx/>
              <a:buNone/>
            </a:pPr>
            <a:endParaRPr lang="it-IT" altLang="it-IT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altLang="it-IT" sz="3000" dirty="0">
                <a:solidFill>
                  <a:schemeClr val="accent1">
                    <a:lumMod val="75000"/>
                  </a:schemeClr>
                </a:solidFill>
              </a:rPr>
              <a:t>OGGI</a:t>
            </a:r>
            <a:r>
              <a:rPr lang="it-IT" altLang="it-IT" sz="2800" dirty="0">
                <a:solidFill>
                  <a:schemeClr val="folHlink"/>
                </a:solidFill>
              </a:rPr>
              <a:t/>
            </a:r>
            <a:br>
              <a:rPr lang="it-IT" altLang="it-IT" sz="2800" dirty="0">
                <a:solidFill>
                  <a:schemeClr val="folHlink"/>
                </a:solidFill>
              </a:rPr>
            </a:br>
            <a:r>
              <a:rPr lang="it-IT" altLang="it-IT" sz="2800" dirty="0"/>
              <a:t>Consumi di Acqua in Italia e nel Mondo</a:t>
            </a:r>
          </a:p>
        </p:txBody>
      </p:sp>
      <p:pic>
        <p:nvPicPr>
          <p:cNvPr id="8200" name="Picture 8" descr="Risultato immagini per consumi acqua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2704" y="2874105"/>
            <a:ext cx="5498592" cy="251155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229600" cy="972312"/>
          </a:xfrm>
        </p:spPr>
        <p:txBody>
          <a:bodyPr>
            <a:normAutofit fontScale="90000"/>
          </a:bodyPr>
          <a:lstStyle/>
          <a:p>
            <a:pPr algn="ctr"/>
            <a:r>
              <a:rPr lang="it-IT" altLang="it-IT" sz="3000" dirty="0" smtClean="0">
                <a:solidFill>
                  <a:schemeClr val="accent1">
                    <a:lumMod val="75000"/>
                  </a:schemeClr>
                </a:solidFill>
              </a:rPr>
              <a:t>OGGI</a:t>
            </a:r>
            <a:r>
              <a:rPr lang="it-IT" altLang="it-IT" sz="3200" dirty="0">
                <a:solidFill>
                  <a:schemeClr val="folHlink"/>
                </a:solidFill>
              </a:rPr>
              <a:t/>
            </a:r>
            <a:br>
              <a:rPr lang="it-IT" altLang="it-IT" sz="3200" dirty="0">
                <a:solidFill>
                  <a:schemeClr val="folHlink"/>
                </a:solidFill>
              </a:rPr>
            </a:br>
            <a:r>
              <a:rPr lang="it-IT" altLang="it-IT" sz="3200" dirty="0"/>
              <a:t>Consumi di Acqua in Italia 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it-IT" altLang="it-IT"/>
          </a:p>
        </p:txBody>
      </p:sp>
      <p:pic>
        <p:nvPicPr>
          <p:cNvPr id="12293" name="Picture 5" descr="Risultato immagini per Sicilia acqua consumi acqu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295400"/>
            <a:ext cx="8382000" cy="4676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altLang="it-IT" sz="3000" dirty="0">
                <a:solidFill>
                  <a:schemeClr val="accent1">
                    <a:lumMod val="75000"/>
                  </a:schemeClr>
                </a:solidFill>
              </a:rPr>
              <a:t>DOMANI</a:t>
            </a:r>
            <a:br>
              <a:rPr lang="it-IT" altLang="it-IT" sz="3000" dirty="0">
                <a:solidFill>
                  <a:schemeClr val="accent1">
                    <a:lumMod val="75000"/>
                  </a:schemeClr>
                </a:solidFill>
              </a:rPr>
            </a:br>
            <a:endParaRPr lang="it-IT" altLang="it-IT" sz="3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altLang="it-IT" sz="3000" dirty="0"/>
              <a:t>Il numero degli abitanti del nostro pianeta è sempre in crescita e di conseguenza anche la necessità di acqua lo è.</a:t>
            </a:r>
          </a:p>
          <a:p>
            <a:r>
              <a:rPr lang="it-IT" altLang="it-IT" sz="3000" dirty="0"/>
              <a:t>Dobbiamo, quindi, impegnarci nel fare un uso più consapevole e rispettoso di questo bene prezioso detto “ORO BLU</a:t>
            </a:r>
            <a:r>
              <a:rPr lang="it-IT" altLang="it-IT" sz="3000" dirty="0" smtClean="0"/>
              <a:t>”, per garantire la sopravvivenza di tutti gli esseri </a:t>
            </a:r>
            <a:r>
              <a:rPr lang="it-IT" altLang="it-IT" sz="3000" dirty="0" err="1" smtClean="0"/>
              <a:t>vienti</a:t>
            </a:r>
            <a:r>
              <a:rPr lang="it-IT" altLang="it-IT" sz="3000" dirty="0" smtClean="0"/>
              <a:t>.</a:t>
            </a:r>
            <a:endParaRPr lang="it-IT" altLang="it-IT" sz="3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3" name="Picture 7" descr="Risultato immagini per come risparmaire acqu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914400"/>
            <a:ext cx="8534400" cy="502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124</TotalTime>
  <Words>136</Words>
  <Application>Microsoft Office PowerPoint</Application>
  <PresentationFormat>Presentazione su schermo (4:3)</PresentationFormat>
  <Paragraphs>25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1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9" baseType="lpstr">
      <vt:lpstr>Arial</vt:lpstr>
      <vt:lpstr>Equinozio</vt:lpstr>
      <vt:lpstr>“ORO BLU” 22 MARZO  giornata mondiale</vt:lpstr>
      <vt:lpstr>IERI L’Importanza dell’Acqua nelle civiltà antiche</vt:lpstr>
      <vt:lpstr>OGGI L’Acqua è fonte di vita e costituisce il nesso che lega tutti gli esseri viventi di questo pianeta. </vt:lpstr>
      <vt:lpstr>OGGI Consumi di Acqua in Italia e nel Mondo</vt:lpstr>
      <vt:lpstr>OGGI Consumi di Acqua in Italia </vt:lpstr>
      <vt:lpstr>DOMANI 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Patrizia Calogero</cp:lastModifiedBy>
  <cp:revision>7</cp:revision>
  <cp:lastPrinted>1601-01-01T00:00:00Z</cp:lastPrinted>
  <dcterms:created xsi:type="dcterms:W3CDTF">2020-03-13T08:45:01Z</dcterms:created>
  <dcterms:modified xsi:type="dcterms:W3CDTF">2020-03-13T15:49:56Z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