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3" r:id="rId3"/>
    <p:sldId id="257" r:id="rId4"/>
    <p:sldId id="258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20E"/>
    <a:srgbClr val="87FA38"/>
    <a:srgbClr val="014B24"/>
    <a:srgbClr val="FF3399"/>
    <a:srgbClr val="0C0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L’ACQUA COME RISORSA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                                                                                                                                                         </a:t>
            </a:r>
            <a:r>
              <a:rPr lang="it-IT" dirty="0" smtClean="0">
                <a:solidFill>
                  <a:srgbClr val="FF3399"/>
                </a:solidFill>
              </a:rPr>
              <a:t>Sara </a:t>
            </a:r>
            <a:r>
              <a:rPr lang="it-IT" dirty="0" smtClean="0">
                <a:solidFill>
                  <a:srgbClr val="FF3399"/>
                </a:solidFill>
              </a:rPr>
              <a:t>Murasecco 1°F  </a:t>
            </a:r>
            <a:endParaRPr lang="it-IT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>
                <a:solidFill>
                  <a:schemeClr val="accent2"/>
                </a:solidFill>
              </a:rPr>
              <a:t>QUANTA ACQUA CONSUMIAMO OGGI?</a:t>
            </a:r>
          </a:p>
          <a:p>
            <a:r>
              <a:rPr lang="it-IT" sz="1800" dirty="0" smtClean="0">
                <a:solidFill>
                  <a:schemeClr val="accent2"/>
                </a:solidFill>
              </a:rPr>
              <a:t>IN QUALE PAESE SE NE CONSUMA DI PIU’? E PER QUALI SCOPI?</a:t>
            </a:r>
          </a:p>
          <a:p>
            <a:r>
              <a:rPr lang="it-IT" sz="1800" dirty="0" smtClean="0">
                <a:solidFill>
                  <a:schemeClr val="accent2"/>
                </a:solidFill>
              </a:rPr>
              <a:t>COSA SI INTENDE PER «IMPRONTA IDRICA»?</a:t>
            </a:r>
          </a:p>
          <a:p>
            <a:r>
              <a:rPr lang="it-IT" sz="1800" dirty="0" smtClean="0">
                <a:solidFill>
                  <a:schemeClr val="accent2"/>
                </a:solidFill>
              </a:rPr>
              <a:t>QUALI METODI POSSIAMO ADOTTARE PER DIFENDERE L’ACQUA? </a:t>
            </a:r>
          </a:p>
        </p:txBody>
      </p:sp>
    </p:spTree>
    <p:extLst>
      <p:ext uri="{BB962C8B-B14F-4D97-AF65-F5344CB8AC3E}">
        <p14:creationId xmlns:p14="http://schemas.microsoft.com/office/powerpoint/2010/main" val="406291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QUANTA ACQUA CONSUMIAMO OGGI?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Nella vita di tutti i giorni ogni italiano consuma dai 130 ai 140 litri di acqua potabile al giorno, con punte che sfiorano addirittura i 300 I/d.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34038" y="100902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IN QUALI PAESI SE NE CONSUMA DI PIU’?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4037" y="2474259"/>
            <a:ext cx="10282516" cy="3630706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rgbClr val="0070C0"/>
                </a:solidFill>
              </a:rPr>
              <a:t> Il consumo di acqua è in aumento in tutto il mondo. L'impulso è dovuto principalmente a tre motivi, uno dei quali se non altro paradossale: crescita della popolazione globale; urbanizzazione; miglioramento della qualità della vita. Secondo il report pubblicato dal National Water </a:t>
            </a:r>
            <a:r>
              <a:rPr lang="it-IT" sz="2200" dirty="0" err="1" smtClean="0">
                <a:solidFill>
                  <a:srgbClr val="0070C0"/>
                </a:solidFill>
              </a:rPr>
              <a:t>Foot</a:t>
            </a:r>
            <a:r>
              <a:rPr lang="it-IT" sz="2200" dirty="0" smtClean="0">
                <a:solidFill>
                  <a:srgbClr val="0070C0"/>
                </a:solidFill>
              </a:rPr>
              <a:t> </a:t>
            </a:r>
            <a:r>
              <a:rPr lang="it-IT" sz="2200" dirty="0" err="1" smtClean="0">
                <a:solidFill>
                  <a:srgbClr val="0070C0"/>
                </a:solidFill>
              </a:rPr>
              <a:t>print</a:t>
            </a:r>
            <a:r>
              <a:rPr lang="it-IT" sz="2200" dirty="0" smtClean="0">
                <a:solidFill>
                  <a:srgbClr val="0070C0"/>
                </a:solidFill>
              </a:rPr>
              <a:t> </a:t>
            </a:r>
            <a:r>
              <a:rPr lang="it-IT" sz="2200" dirty="0">
                <a:solidFill>
                  <a:srgbClr val="0070C0"/>
                </a:solidFill>
              </a:rPr>
              <a:t>Accounts questa è la top </a:t>
            </a:r>
            <a:r>
              <a:rPr lang="it-IT" sz="2200" dirty="0" err="1">
                <a:solidFill>
                  <a:srgbClr val="0070C0"/>
                </a:solidFill>
              </a:rPr>
              <a:t>ten</a:t>
            </a:r>
            <a:r>
              <a:rPr lang="it-IT" sz="2200" dirty="0">
                <a:solidFill>
                  <a:srgbClr val="0070C0"/>
                </a:solidFill>
              </a:rPr>
              <a:t> dei Paesi che  nel mondo utilizzano più acqua</a:t>
            </a:r>
            <a:r>
              <a:rPr lang="it-IT" sz="2200" dirty="0" smtClean="0">
                <a:solidFill>
                  <a:srgbClr val="0070C0"/>
                </a:solidFill>
              </a:rPr>
              <a:t>: Cina</a:t>
            </a:r>
            <a:r>
              <a:rPr lang="it-IT" sz="2200" dirty="0">
                <a:solidFill>
                  <a:srgbClr val="0070C0"/>
                </a:solidFill>
              </a:rPr>
              <a:t>: 1,5 miliardi di persone, 362 miliardi di litri di acqua </a:t>
            </a:r>
            <a:r>
              <a:rPr lang="it-IT" sz="2200" dirty="0" smtClean="0">
                <a:solidFill>
                  <a:srgbClr val="0070C0"/>
                </a:solidFill>
              </a:rPr>
              <a:t>all'anno Stati uniti</a:t>
            </a:r>
            <a:r>
              <a:rPr lang="it-IT" sz="2200" dirty="0">
                <a:solidFill>
                  <a:srgbClr val="0070C0"/>
                </a:solidFill>
              </a:rPr>
              <a:t>: 300 milioni di persone, 216 miliardi di </a:t>
            </a:r>
            <a:r>
              <a:rPr lang="it-IT" sz="2200" dirty="0" smtClean="0">
                <a:solidFill>
                  <a:srgbClr val="0070C0"/>
                </a:solidFill>
              </a:rPr>
              <a:t>litri, Brasile</a:t>
            </a:r>
            <a:r>
              <a:rPr lang="it-IT" sz="2200" dirty="0">
                <a:solidFill>
                  <a:srgbClr val="0070C0"/>
                </a:solidFill>
              </a:rPr>
              <a:t>: 175 milioni di persone, 95 miliardi di </a:t>
            </a:r>
            <a:r>
              <a:rPr lang="it-IT" sz="2200" dirty="0" smtClean="0">
                <a:solidFill>
                  <a:srgbClr val="0070C0"/>
                </a:solidFill>
              </a:rPr>
              <a:t>litri, Russia</a:t>
            </a:r>
            <a:r>
              <a:rPr lang="it-IT" sz="2200" dirty="0">
                <a:solidFill>
                  <a:srgbClr val="0070C0"/>
                </a:solidFill>
              </a:rPr>
              <a:t>: 143 milioni di persone, 71 miliardi di </a:t>
            </a:r>
            <a:r>
              <a:rPr lang="it-IT" sz="2200" dirty="0" smtClean="0">
                <a:solidFill>
                  <a:srgbClr val="0070C0"/>
                </a:solidFill>
              </a:rPr>
              <a:t>litri, Messico</a:t>
            </a:r>
            <a:r>
              <a:rPr lang="it-IT" sz="2200" dirty="0">
                <a:solidFill>
                  <a:srgbClr val="0070C0"/>
                </a:solidFill>
              </a:rPr>
              <a:t>: 100 milioni di persone, 53 miliardi di </a:t>
            </a:r>
            <a:r>
              <a:rPr lang="it-IT" sz="2200" dirty="0" smtClean="0">
                <a:solidFill>
                  <a:srgbClr val="0070C0"/>
                </a:solidFill>
              </a:rPr>
              <a:t>litri, India</a:t>
            </a:r>
            <a:r>
              <a:rPr lang="it-IT" sz="2200" dirty="0">
                <a:solidFill>
                  <a:srgbClr val="0070C0"/>
                </a:solidFill>
              </a:rPr>
              <a:t>: 1,1 miliardi di persone, 30 miliardi di </a:t>
            </a:r>
            <a:r>
              <a:rPr lang="it-IT" sz="2200" dirty="0" smtClean="0">
                <a:solidFill>
                  <a:srgbClr val="0070C0"/>
                </a:solidFill>
              </a:rPr>
              <a:t>litri, Inghilterra</a:t>
            </a:r>
            <a:r>
              <a:rPr lang="it-IT" sz="2200" dirty="0">
                <a:solidFill>
                  <a:srgbClr val="0070C0"/>
                </a:solidFill>
              </a:rPr>
              <a:t>: 60 milioni di persone, 20 miliardi di </a:t>
            </a:r>
            <a:r>
              <a:rPr lang="it-IT" sz="2200" dirty="0" smtClean="0">
                <a:solidFill>
                  <a:srgbClr val="0070C0"/>
                </a:solidFill>
              </a:rPr>
              <a:t>litri, Francia</a:t>
            </a:r>
            <a:r>
              <a:rPr lang="it-IT" sz="2200" dirty="0">
                <a:solidFill>
                  <a:srgbClr val="0070C0"/>
                </a:solidFill>
              </a:rPr>
              <a:t>: 60 milioni di persone, 20 miliardi di </a:t>
            </a:r>
            <a:r>
              <a:rPr lang="it-IT" sz="2200" dirty="0" smtClean="0">
                <a:solidFill>
                  <a:srgbClr val="0070C0"/>
                </a:solidFill>
              </a:rPr>
              <a:t>litri, Canada</a:t>
            </a:r>
            <a:r>
              <a:rPr lang="it-IT" sz="2200" dirty="0">
                <a:solidFill>
                  <a:srgbClr val="0070C0"/>
                </a:solidFill>
              </a:rPr>
              <a:t>: 33 milioni di persone, 19 miliardi di </a:t>
            </a:r>
            <a:r>
              <a:rPr lang="it-IT" sz="2200" dirty="0" smtClean="0">
                <a:solidFill>
                  <a:srgbClr val="0070C0"/>
                </a:solidFill>
              </a:rPr>
              <a:t>litri ed in fine in Australia</a:t>
            </a:r>
            <a:r>
              <a:rPr lang="it-IT" sz="2200" dirty="0">
                <a:solidFill>
                  <a:srgbClr val="0070C0"/>
                </a:solidFill>
              </a:rPr>
              <a:t>: 20 milioni di persone, 12 miliardi di </a:t>
            </a:r>
            <a:r>
              <a:rPr lang="it-IT" sz="2200" dirty="0" smtClean="0">
                <a:solidFill>
                  <a:srgbClr val="0070C0"/>
                </a:solidFill>
              </a:rPr>
              <a:t>litri.</a:t>
            </a:r>
            <a:endParaRPr lang="it-IT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 E PER </a:t>
            </a:r>
            <a:r>
              <a:rPr lang="it-IT" dirty="0" smtClean="0">
                <a:solidFill>
                  <a:srgbClr val="FF0000"/>
                </a:solidFill>
              </a:rPr>
              <a:t>QUALI SCOPI?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Questo riduce la quantità di acqua di buona qualità disponibile per gli utilizzi primari, quali il bere, l'alimentazione e l'igiene personale. Nel corso del secolo scorso i consumi mondiali di acqua dolce sono aumentati di quasi 10 volte, e circa il 70% dell'acqua consumata sulla Terra è impiegato per uso </a:t>
            </a:r>
            <a:r>
              <a:rPr lang="it-IT" dirty="0" smtClean="0">
                <a:solidFill>
                  <a:srgbClr val="0070C0"/>
                </a:solidFill>
              </a:rPr>
              <a:t>agricolo.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COSA SI </a:t>
            </a:r>
            <a:r>
              <a:rPr lang="it-IT" dirty="0" smtClean="0">
                <a:solidFill>
                  <a:srgbClr val="FF0000"/>
                </a:solidFill>
              </a:rPr>
              <a:t>INTENDE PER «IMPRONTA IDRICA»?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L’impronta idrica è un indicatore del volume totale di risorse idriche utilizzate da un paese per produrre i beni e i servizi consumati dagli abitanti della nazione stessa.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QUALI METODI POSSIAMO ADOTTARE PER DIFENDERE L’ACQUA?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RISPARMIARE ACQUA E’ UN DOVERE COMUNE PER IL BENE DI TUTTI.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COME RISPARMIARE ACQUA: 10 importanti consigli</a:t>
            </a:r>
          </a:p>
          <a:p>
            <a:r>
              <a:rPr lang="it-IT" dirty="0" smtClean="0"/>
              <a:t>1.</a:t>
            </a:r>
            <a:r>
              <a:rPr lang="it-IT" dirty="0"/>
              <a:t> </a:t>
            </a:r>
            <a:r>
              <a:rPr lang="it-IT" dirty="0" smtClean="0"/>
              <a:t>Scegli la doccia invece che la vasca, 2. Applica un riduttore di flusso ai rubinetti di casa, 3. Tieni i rubinetti aperti solo per il tempo necessario, 4. Scegli elettrodomestici di classe A+, 5. Rispetta l’ambiente e raccogli l’acqua piovana, 6. Annaffia le piante la sera, 7.Fai un controllo periodico chiudendo tutti i rubinetti, 8. Quando vai in vacanza chiudi il rubinetto centrale dell’acqua, 9. Installa lo «SCIACQUONE INTELLIGENTE»,</a:t>
            </a:r>
            <a:r>
              <a:rPr lang="it-IT" dirty="0"/>
              <a:t> </a:t>
            </a:r>
            <a:r>
              <a:rPr lang="it-IT" dirty="0" smtClean="0"/>
              <a:t>10. Lava i piatti in una bacinella.</a:t>
            </a:r>
          </a:p>
        </p:txBody>
      </p:sp>
    </p:spTree>
    <p:extLst>
      <p:ext uri="{BB962C8B-B14F-4D97-AF65-F5344CB8AC3E}">
        <p14:creationId xmlns:p14="http://schemas.microsoft.com/office/powerpoint/2010/main" val="11924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106</TotalTime>
  <Words>504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Organico</vt:lpstr>
      <vt:lpstr>L’ACQUA COME RISORSA</vt:lpstr>
      <vt:lpstr>INDICE</vt:lpstr>
      <vt:lpstr>QUANTA ACQUA CONSUMIAMO OGGI?</vt:lpstr>
      <vt:lpstr>IN QUALI PAESI SE NE CONSUMA DI PIU’? </vt:lpstr>
      <vt:lpstr> E PER QUALI SCOPI?</vt:lpstr>
      <vt:lpstr>COSA SI INTENDE PER «IMPRONTA IDRICA»?</vt:lpstr>
      <vt:lpstr>QUALI METODI POSSIAMO ADOTTARE PER DIFENDERE L’ACQUA?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L’ACQUA COME RISORSA</dc:title>
  <dc:creator>Utente</dc:creator>
  <cp:lastModifiedBy>Utente</cp:lastModifiedBy>
  <cp:revision>14</cp:revision>
  <dcterms:created xsi:type="dcterms:W3CDTF">2020-03-09T21:11:44Z</dcterms:created>
  <dcterms:modified xsi:type="dcterms:W3CDTF">2020-03-10T13:42:10Z</dcterms:modified>
</cp:coreProperties>
</file>