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endParaRPr lang="es-E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s-ES"/>
          </a:p>
        </p:txBody>
      </p:sp>
      <p:sp>
        <p:nvSpPr>
          <p:cNvPr id="4" name="Segnaposto data 3"/>
          <p:cNvSpPr>
            <a:spLocks noGrp="1"/>
          </p:cNvSpPr>
          <p:nvPr>
            <p:ph type="dt" sz="half" idx="10"/>
          </p:nvPr>
        </p:nvSpPr>
        <p:spPr/>
        <p:txBody>
          <a:bodyPr/>
          <a:lstStyle/>
          <a:p>
            <a:fld id="{6D97E156-CAE2-4F67-B7E4-2320F1704AD0}" type="datetimeFigureOut">
              <a:rPr lang="it-IT" smtClean="0"/>
              <a:t>30/03/2020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s-E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p:cNvSpPr>
            <a:spLocks noGrp="1"/>
          </p:cNvSpPr>
          <p:nvPr>
            <p:ph type="dt" sz="half" idx="10"/>
          </p:nvPr>
        </p:nvSpPr>
        <p:spPr/>
        <p:txBody>
          <a:bodyPr/>
          <a:lstStyle/>
          <a:p>
            <a:fld id="{6D97E156-CAE2-4F67-B7E4-2320F1704AD0}" type="datetimeFigureOut">
              <a:rPr lang="it-IT" smtClean="0"/>
              <a:t>30/03/2020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s-E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p:cNvSpPr>
            <a:spLocks noGrp="1"/>
          </p:cNvSpPr>
          <p:nvPr>
            <p:ph type="dt" sz="half" idx="10"/>
          </p:nvPr>
        </p:nvSpPr>
        <p:spPr/>
        <p:txBody>
          <a:bodyPr/>
          <a:lstStyle/>
          <a:p>
            <a:fld id="{6D97E156-CAE2-4F67-B7E4-2320F1704AD0}" type="datetimeFigureOut">
              <a:rPr lang="it-IT" smtClean="0"/>
              <a:t>30/03/2020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s-E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p:cNvSpPr>
            <a:spLocks noGrp="1"/>
          </p:cNvSpPr>
          <p:nvPr>
            <p:ph type="dt" sz="half" idx="10"/>
          </p:nvPr>
        </p:nvSpPr>
        <p:spPr/>
        <p:txBody>
          <a:bodyPr/>
          <a:lstStyle/>
          <a:p>
            <a:fld id="{6D97E156-CAE2-4F67-B7E4-2320F1704AD0}" type="datetimeFigureOut">
              <a:rPr lang="it-IT" smtClean="0"/>
              <a:t>30/03/2020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endParaRPr lang="es-E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6D97E156-CAE2-4F67-B7E4-2320F1704AD0}" type="datetimeFigureOut">
              <a:rPr lang="it-IT" smtClean="0"/>
              <a:t>30/03/2020</a:t>
            </a:fld>
            <a:endParaRPr lang="es-ES"/>
          </a:p>
        </p:txBody>
      </p:sp>
      <p:sp>
        <p:nvSpPr>
          <p:cNvPr id="5" name="Segnaposto piè di pagina 4"/>
          <p:cNvSpPr>
            <a:spLocks noGrp="1"/>
          </p:cNvSpPr>
          <p:nvPr>
            <p:ph type="ftr" sz="quarter" idx="11"/>
          </p:nvPr>
        </p:nvSpPr>
        <p:spPr/>
        <p:txBody>
          <a:bodyPr/>
          <a:lstStyle/>
          <a:p>
            <a:endParaRPr lang="es-ES"/>
          </a:p>
        </p:txBody>
      </p:sp>
      <p:sp>
        <p:nvSpPr>
          <p:cNvPr id="6" name="Segnaposto numero diapositiva 5"/>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s-E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5" name="Segnaposto data 4"/>
          <p:cNvSpPr>
            <a:spLocks noGrp="1"/>
          </p:cNvSpPr>
          <p:nvPr>
            <p:ph type="dt" sz="half" idx="10"/>
          </p:nvPr>
        </p:nvSpPr>
        <p:spPr/>
        <p:txBody>
          <a:bodyPr/>
          <a:lstStyle/>
          <a:p>
            <a:fld id="{6D97E156-CAE2-4F67-B7E4-2320F1704AD0}" type="datetimeFigureOut">
              <a:rPr lang="it-IT" smtClean="0"/>
              <a:t>30/03/2020</a:t>
            </a:fld>
            <a:endParaRPr lang="es-ES"/>
          </a:p>
        </p:txBody>
      </p:sp>
      <p:sp>
        <p:nvSpPr>
          <p:cNvPr id="6" name="Segnaposto piè di pagina 5"/>
          <p:cNvSpPr>
            <a:spLocks noGrp="1"/>
          </p:cNvSpPr>
          <p:nvPr>
            <p:ph type="ftr" sz="quarter" idx="11"/>
          </p:nvPr>
        </p:nvSpPr>
        <p:spPr/>
        <p:txBody>
          <a:bodyPr/>
          <a:lstStyle/>
          <a:p>
            <a:endParaRPr lang="es-ES"/>
          </a:p>
        </p:txBody>
      </p:sp>
      <p:sp>
        <p:nvSpPr>
          <p:cNvPr id="7" name="Segnaposto numero diapositiva 6"/>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s-E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7" name="Segnaposto data 6"/>
          <p:cNvSpPr>
            <a:spLocks noGrp="1"/>
          </p:cNvSpPr>
          <p:nvPr>
            <p:ph type="dt" sz="half" idx="10"/>
          </p:nvPr>
        </p:nvSpPr>
        <p:spPr/>
        <p:txBody>
          <a:bodyPr/>
          <a:lstStyle/>
          <a:p>
            <a:fld id="{6D97E156-CAE2-4F67-B7E4-2320F1704AD0}" type="datetimeFigureOut">
              <a:rPr lang="it-IT" smtClean="0"/>
              <a:t>30/03/2020</a:t>
            </a:fld>
            <a:endParaRPr lang="es-ES"/>
          </a:p>
        </p:txBody>
      </p:sp>
      <p:sp>
        <p:nvSpPr>
          <p:cNvPr id="8" name="Segnaposto piè di pagina 7"/>
          <p:cNvSpPr>
            <a:spLocks noGrp="1"/>
          </p:cNvSpPr>
          <p:nvPr>
            <p:ph type="ftr" sz="quarter" idx="11"/>
          </p:nvPr>
        </p:nvSpPr>
        <p:spPr/>
        <p:txBody>
          <a:bodyPr/>
          <a:lstStyle/>
          <a:p>
            <a:endParaRPr lang="es-ES"/>
          </a:p>
        </p:txBody>
      </p:sp>
      <p:sp>
        <p:nvSpPr>
          <p:cNvPr id="9" name="Segnaposto numero diapositiva 8"/>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s-ES"/>
          </a:p>
        </p:txBody>
      </p:sp>
      <p:sp>
        <p:nvSpPr>
          <p:cNvPr id="3" name="Segnaposto data 2"/>
          <p:cNvSpPr>
            <a:spLocks noGrp="1"/>
          </p:cNvSpPr>
          <p:nvPr>
            <p:ph type="dt" sz="half" idx="10"/>
          </p:nvPr>
        </p:nvSpPr>
        <p:spPr/>
        <p:txBody>
          <a:bodyPr/>
          <a:lstStyle/>
          <a:p>
            <a:fld id="{6D97E156-CAE2-4F67-B7E4-2320F1704AD0}" type="datetimeFigureOut">
              <a:rPr lang="it-IT" smtClean="0"/>
              <a:t>30/03/2020</a:t>
            </a:fld>
            <a:endParaRPr lang="es-ES"/>
          </a:p>
        </p:txBody>
      </p:sp>
      <p:sp>
        <p:nvSpPr>
          <p:cNvPr id="4" name="Segnaposto piè di pagina 3"/>
          <p:cNvSpPr>
            <a:spLocks noGrp="1"/>
          </p:cNvSpPr>
          <p:nvPr>
            <p:ph type="ftr" sz="quarter" idx="11"/>
          </p:nvPr>
        </p:nvSpPr>
        <p:spPr/>
        <p:txBody>
          <a:bodyPr/>
          <a:lstStyle/>
          <a:p>
            <a:endParaRPr lang="es-ES"/>
          </a:p>
        </p:txBody>
      </p:sp>
      <p:sp>
        <p:nvSpPr>
          <p:cNvPr id="5" name="Segnaposto numero diapositiva 4"/>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D97E156-CAE2-4F67-B7E4-2320F1704AD0}" type="datetimeFigureOut">
              <a:rPr lang="it-IT" smtClean="0"/>
              <a:t>30/03/2020</a:t>
            </a:fld>
            <a:endParaRPr lang="es-ES"/>
          </a:p>
        </p:txBody>
      </p:sp>
      <p:sp>
        <p:nvSpPr>
          <p:cNvPr id="3" name="Segnaposto piè di pagina 2"/>
          <p:cNvSpPr>
            <a:spLocks noGrp="1"/>
          </p:cNvSpPr>
          <p:nvPr>
            <p:ph type="ftr" sz="quarter" idx="11"/>
          </p:nvPr>
        </p:nvSpPr>
        <p:spPr/>
        <p:txBody>
          <a:bodyPr/>
          <a:lstStyle/>
          <a:p>
            <a:endParaRPr lang="es-ES"/>
          </a:p>
        </p:txBody>
      </p:sp>
      <p:sp>
        <p:nvSpPr>
          <p:cNvPr id="4" name="Segnaposto numero diapositiva 3"/>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endParaRPr lang="es-E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D97E156-CAE2-4F67-B7E4-2320F1704AD0}" type="datetimeFigureOut">
              <a:rPr lang="it-IT" smtClean="0"/>
              <a:t>30/03/2020</a:t>
            </a:fld>
            <a:endParaRPr lang="es-ES"/>
          </a:p>
        </p:txBody>
      </p:sp>
      <p:sp>
        <p:nvSpPr>
          <p:cNvPr id="6" name="Segnaposto piè di pagina 5"/>
          <p:cNvSpPr>
            <a:spLocks noGrp="1"/>
          </p:cNvSpPr>
          <p:nvPr>
            <p:ph type="ftr" sz="quarter" idx="11"/>
          </p:nvPr>
        </p:nvSpPr>
        <p:spPr/>
        <p:txBody>
          <a:bodyPr/>
          <a:lstStyle/>
          <a:p>
            <a:endParaRPr lang="es-ES"/>
          </a:p>
        </p:txBody>
      </p:sp>
      <p:sp>
        <p:nvSpPr>
          <p:cNvPr id="7" name="Segnaposto numero diapositiva 6"/>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endParaRPr lang="es-E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D97E156-CAE2-4F67-B7E4-2320F1704AD0}" type="datetimeFigureOut">
              <a:rPr lang="it-IT" smtClean="0"/>
              <a:t>30/03/2020</a:t>
            </a:fld>
            <a:endParaRPr lang="es-ES"/>
          </a:p>
        </p:txBody>
      </p:sp>
      <p:sp>
        <p:nvSpPr>
          <p:cNvPr id="6" name="Segnaposto piè di pagina 5"/>
          <p:cNvSpPr>
            <a:spLocks noGrp="1"/>
          </p:cNvSpPr>
          <p:nvPr>
            <p:ph type="ftr" sz="quarter" idx="11"/>
          </p:nvPr>
        </p:nvSpPr>
        <p:spPr/>
        <p:txBody>
          <a:bodyPr/>
          <a:lstStyle/>
          <a:p>
            <a:endParaRPr lang="es-ES"/>
          </a:p>
        </p:txBody>
      </p:sp>
      <p:sp>
        <p:nvSpPr>
          <p:cNvPr id="7" name="Segnaposto numero diapositiva 6"/>
          <p:cNvSpPr>
            <a:spLocks noGrp="1"/>
          </p:cNvSpPr>
          <p:nvPr>
            <p:ph type="sldNum" sz="quarter" idx="12"/>
          </p:nvPr>
        </p:nvSpPr>
        <p:spPr/>
        <p:txBody>
          <a:bodyPr/>
          <a:lstStyle/>
          <a:p>
            <a:fld id="{AE7554EA-EB9D-4EE3-850B-BB0C98A86127}" type="slidenum">
              <a:rPr lang="es-ES" smtClean="0"/>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endParaRPr lang="es-E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7E156-CAE2-4F67-B7E4-2320F1704AD0}" type="datetimeFigureOut">
              <a:rPr lang="it-IT" smtClean="0"/>
              <a:t>30/03/2020</a:t>
            </a:fld>
            <a:endParaRPr lang="es-E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554EA-EB9D-4EE3-850B-BB0C98A86127}" type="slidenum">
              <a:rPr lang="es-ES" smtClean="0"/>
              <a:t>‹N›</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143240" y="214290"/>
            <a:ext cx="3143272" cy="461665"/>
          </a:xfrm>
          <a:prstGeom prst="rect">
            <a:avLst/>
          </a:prstGeom>
          <a:noFill/>
        </p:spPr>
        <p:txBody>
          <a:bodyPr wrap="square" rtlCol="0">
            <a:spAutoFit/>
          </a:bodyPr>
          <a:lstStyle/>
          <a:p>
            <a:pPr algn="ctr"/>
            <a:r>
              <a:rPr lang="es-ES" sz="2400" dirty="0">
                <a:solidFill>
                  <a:srgbClr val="FF0000"/>
                </a:solidFill>
                <a:latin typeface="Eras Demi ITC" pitchFamily="34" charset="0"/>
              </a:rPr>
              <a:t>La peste nera</a:t>
            </a:r>
          </a:p>
        </p:txBody>
      </p:sp>
      <p:sp>
        <p:nvSpPr>
          <p:cNvPr id="11266" name="AutoShape 2" descr="Risultato immagini per peste ne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6" name="Immagine 5" descr="pestee.jpg"/>
          <p:cNvPicPr>
            <a:picLocks noChangeAspect="1"/>
          </p:cNvPicPr>
          <p:nvPr/>
        </p:nvPicPr>
        <p:blipFill>
          <a:blip r:embed="rId2"/>
          <a:stretch>
            <a:fillRect/>
          </a:stretch>
        </p:blipFill>
        <p:spPr>
          <a:xfrm>
            <a:off x="4714876" y="928670"/>
            <a:ext cx="4096586" cy="2553154"/>
          </a:xfrm>
          <a:prstGeom prst="rect">
            <a:avLst/>
          </a:prstGeom>
        </p:spPr>
      </p:pic>
      <p:sp>
        <p:nvSpPr>
          <p:cNvPr id="7" name="CasellaDiTesto 6"/>
          <p:cNvSpPr txBox="1"/>
          <p:nvPr/>
        </p:nvSpPr>
        <p:spPr>
          <a:xfrm>
            <a:off x="214282" y="928670"/>
            <a:ext cx="4357718" cy="4524315"/>
          </a:xfrm>
          <a:prstGeom prst="rect">
            <a:avLst/>
          </a:prstGeom>
          <a:noFill/>
        </p:spPr>
        <p:txBody>
          <a:bodyPr wrap="square" rtlCol="0">
            <a:spAutoFit/>
          </a:bodyPr>
          <a:lstStyle/>
          <a:p>
            <a:r>
              <a:rPr lang="it-IT" sz="2400" dirty="0"/>
              <a:t>La Peste Nera fu una Pandemia, </a:t>
            </a:r>
          </a:p>
          <a:p>
            <a:r>
              <a:rPr lang="it-IT" sz="2400" dirty="0"/>
              <a:t>nata più o meno  nel 1346, nel </a:t>
            </a:r>
          </a:p>
          <a:p>
            <a:r>
              <a:rPr lang="it-IT" sz="2400" dirty="0"/>
              <a:t>nord della Cina, poi attraverso la </a:t>
            </a:r>
          </a:p>
          <a:p>
            <a:r>
              <a:rPr lang="it-IT" sz="2400" dirty="0"/>
              <a:t>Siria, si diffuse in fasi successive. Aveva un contagio molto elevato fra le persone ed un tasso di mortalità molto alto, si manifestava fisicamente attraverso escoriazioni sulla pelle che aumentavano appunto il contagio, portando poi alla morte.  </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s-ES" sz="3200" dirty="0">
                <a:solidFill>
                  <a:srgbClr val="FF0000"/>
                </a:solidFill>
                <a:latin typeface="Eras Demi ITC" pitchFamily="34" charset="0"/>
              </a:rPr>
              <a:t>Cause e conseguenze della malattia</a:t>
            </a:r>
          </a:p>
        </p:txBody>
      </p:sp>
      <p:pic>
        <p:nvPicPr>
          <p:cNvPr id="14338" name="Picture 2" descr="Risultato immagini per peste nera"/>
          <p:cNvPicPr>
            <a:picLocks noChangeAspect="1" noChangeArrowheads="1"/>
          </p:cNvPicPr>
          <p:nvPr/>
        </p:nvPicPr>
        <p:blipFill>
          <a:blip r:embed="rId2"/>
          <a:srcRect/>
          <a:stretch>
            <a:fillRect/>
          </a:stretch>
        </p:blipFill>
        <p:spPr bwMode="auto">
          <a:xfrm>
            <a:off x="285720" y="3929066"/>
            <a:ext cx="3214710" cy="2459953"/>
          </a:xfrm>
          <a:prstGeom prst="rect">
            <a:avLst/>
          </a:prstGeom>
          <a:noFill/>
        </p:spPr>
      </p:pic>
      <p:sp>
        <p:nvSpPr>
          <p:cNvPr id="5" name="CasellaDiTesto 4"/>
          <p:cNvSpPr txBox="1"/>
          <p:nvPr/>
        </p:nvSpPr>
        <p:spPr>
          <a:xfrm>
            <a:off x="285720" y="1428736"/>
            <a:ext cx="8429684" cy="1815882"/>
          </a:xfrm>
          <a:prstGeom prst="rect">
            <a:avLst/>
          </a:prstGeom>
          <a:noFill/>
        </p:spPr>
        <p:txBody>
          <a:bodyPr wrap="square" rtlCol="0">
            <a:spAutoFit/>
          </a:bodyPr>
          <a:lstStyle/>
          <a:p>
            <a:r>
              <a:rPr lang="it-IT" sz="2800" dirty="0"/>
              <a:t>La diffusione della malattia è stata causata dal batterio </a:t>
            </a:r>
            <a:r>
              <a:rPr lang="it-IT" sz="2800" dirty="0" err="1"/>
              <a:t>Yersinia</a:t>
            </a:r>
            <a:r>
              <a:rPr lang="it-IT" sz="2800" dirty="0"/>
              <a:t> </a:t>
            </a:r>
            <a:r>
              <a:rPr lang="it-IT" sz="2800" dirty="0" err="1"/>
              <a:t>pestis</a:t>
            </a:r>
            <a:r>
              <a:rPr lang="it-IT" sz="2800" dirty="0"/>
              <a:t>, che normalmente si trova e vive sulla pelle dei roditori, ratti, alcune specie di scoiattoli e cani selvatici come i cani da prateria o quelli nelle fattorie.</a:t>
            </a:r>
            <a:endParaRPr lang="es-ES" sz="2800" dirty="0"/>
          </a:p>
        </p:txBody>
      </p:sp>
      <p:sp>
        <p:nvSpPr>
          <p:cNvPr id="7" name="CasellaDiTesto 6"/>
          <p:cNvSpPr txBox="1"/>
          <p:nvPr/>
        </p:nvSpPr>
        <p:spPr>
          <a:xfrm>
            <a:off x="3714744" y="3811012"/>
            <a:ext cx="5429256" cy="2677656"/>
          </a:xfrm>
          <a:prstGeom prst="rect">
            <a:avLst/>
          </a:prstGeom>
          <a:noFill/>
        </p:spPr>
        <p:txBody>
          <a:bodyPr wrap="square" rtlCol="0">
            <a:spAutoFit/>
          </a:bodyPr>
          <a:lstStyle/>
          <a:p>
            <a:r>
              <a:rPr lang="es-ES" sz="2400" dirty="0"/>
              <a:t>Causando una cifra esorbitante di morti, la Peste creò uno squilibrio sulla composizione della popolazione mondiale, le persone più colpite furono i giovani pù degli anziani, soprattutto i bambini, come dimostra l’alta mortalità infantile del tempo.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s-ES" sz="3600" dirty="0">
                <a:solidFill>
                  <a:srgbClr val="FF0000"/>
                </a:solidFill>
                <a:latin typeface="Eras Demi ITC" pitchFamily="34" charset="0"/>
              </a:rPr>
              <a:t>Caratteristiche e contagio</a:t>
            </a:r>
          </a:p>
        </p:txBody>
      </p:sp>
      <p:sp>
        <p:nvSpPr>
          <p:cNvPr id="4" name="CasellaDiTesto 3"/>
          <p:cNvSpPr txBox="1"/>
          <p:nvPr/>
        </p:nvSpPr>
        <p:spPr>
          <a:xfrm>
            <a:off x="214282" y="1357298"/>
            <a:ext cx="8429684" cy="3508653"/>
          </a:xfrm>
          <a:prstGeom prst="rect">
            <a:avLst/>
          </a:prstGeom>
          <a:noFill/>
        </p:spPr>
        <p:txBody>
          <a:bodyPr wrap="square" rtlCol="0">
            <a:spAutoFit/>
          </a:bodyPr>
          <a:lstStyle/>
          <a:p>
            <a:r>
              <a:rPr lang="it-IT" sz="2400" dirty="0"/>
              <a:t>La peste bubbonica tipica, si manifestava con l’uscita e lo sviluppo, appunto di bubboni, ingrossamenti infiammati delle ghiandole linfatiche, seguiti da febbre, mal di testa, brividi e debolezza. </a:t>
            </a:r>
          </a:p>
          <a:p>
            <a:r>
              <a:rPr lang="it-IT" sz="2400" dirty="0"/>
              <a:t>La trasmissione nell'uomo può avvenire attraverso la puntura delle pulci dei ratti, o tramite il morso dei ratti stessi o di altri roditori infetti alle persone. </a:t>
            </a:r>
          </a:p>
          <a:p>
            <a:br>
              <a:rPr lang="it-IT" sz="2400" dirty="0"/>
            </a:br>
            <a:endParaRPr lang="it-IT" dirty="0"/>
          </a:p>
          <a:p>
            <a:br>
              <a:rPr lang="it-IT" dirty="0"/>
            </a:br>
            <a:endParaRPr lang="es-ES" dirty="0"/>
          </a:p>
        </p:txBody>
      </p:sp>
      <p:sp>
        <p:nvSpPr>
          <p:cNvPr id="15362" name="AutoShape 2" descr="Risultato immagini per caratteristiche della pes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5364" name="AutoShape 4" descr="Risultato immagini per caratteristiche della pes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5366" name="AutoShape 6" descr="Risultato immagini per caratteristiche della pes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5368" name="AutoShape 8" descr="Risultato immagini per caratteristiche della pes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9" name="Immagine 8" descr="download.png"/>
          <p:cNvPicPr>
            <a:picLocks noChangeAspect="1"/>
          </p:cNvPicPr>
          <p:nvPr/>
        </p:nvPicPr>
        <p:blipFill>
          <a:blip r:embed="rId2"/>
          <a:stretch>
            <a:fillRect/>
          </a:stretch>
        </p:blipFill>
        <p:spPr>
          <a:xfrm>
            <a:off x="3714744" y="3500438"/>
            <a:ext cx="5296678" cy="292895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s-ES" sz="3600" dirty="0">
                <a:solidFill>
                  <a:srgbClr val="FF0000"/>
                </a:solidFill>
                <a:latin typeface="Eras Demi ITC" pitchFamily="34" charset="0"/>
              </a:rPr>
              <a:t>Lo sviluppo della peste</a:t>
            </a:r>
          </a:p>
        </p:txBody>
      </p:sp>
      <p:sp>
        <p:nvSpPr>
          <p:cNvPr id="5" name="CasellaDiTesto 4"/>
          <p:cNvSpPr txBox="1"/>
          <p:nvPr/>
        </p:nvSpPr>
        <p:spPr>
          <a:xfrm>
            <a:off x="357158" y="5072074"/>
            <a:ext cx="8429684" cy="2308324"/>
          </a:xfrm>
          <a:prstGeom prst="rect">
            <a:avLst/>
          </a:prstGeom>
          <a:noFill/>
        </p:spPr>
        <p:txBody>
          <a:bodyPr wrap="square" rtlCol="0">
            <a:spAutoFit/>
          </a:bodyPr>
          <a:lstStyle/>
          <a:p>
            <a:pPr algn="just"/>
            <a:r>
              <a:rPr lang="it-IT" dirty="0"/>
              <a:t>La Peste si diffuse in Turchia asiatica ed europea per poi raggiungere la Grecia, l’Egitto e la penisola balcanica; nel 1347 arrivò in Sicilia ed a Genova. Dalla Svizzera si allargò quindi alla Francia e alla Spagna; nel 1349 raggiunse l’Inghilterra, nel 1353, dopo aver infettato tutta l'Europa, i focolai della malattia si ridussero fino a scomparire. La peste nera uccise almeno un terzo della popolazione del continente, provocando quasi 20 milioni di vittime in Europa, 80 milioni circa in totale nel mondo.</a:t>
            </a:r>
            <a:endParaRPr lang="es-ES" dirty="0"/>
          </a:p>
          <a:p>
            <a:pPr algn="just"/>
            <a:endParaRPr lang="es-ES" dirty="0"/>
          </a:p>
          <a:p>
            <a:endParaRPr lang="es-ES" dirty="0"/>
          </a:p>
        </p:txBody>
      </p:sp>
      <p:sp>
        <p:nvSpPr>
          <p:cNvPr id="16386" name="AutoShape 2" descr="Risultato immagini per sviluppo della pes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6388" name="Picture 4" descr="Risultato immagini per sviluppo della peste"/>
          <p:cNvPicPr>
            <a:picLocks noChangeAspect="1" noChangeArrowheads="1"/>
          </p:cNvPicPr>
          <p:nvPr/>
        </p:nvPicPr>
        <p:blipFill>
          <a:blip r:embed="rId2"/>
          <a:srcRect/>
          <a:stretch>
            <a:fillRect/>
          </a:stretch>
        </p:blipFill>
        <p:spPr bwMode="auto">
          <a:xfrm>
            <a:off x="579072" y="1142984"/>
            <a:ext cx="7707704" cy="400052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s-ES" dirty="0">
                <a:solidFill>
                  <a:srgbClr val="FF0000"/>
                </a:solidFill>
                <a:latin typeface="Eras Demi ITC" pitchFamily="34" charset="0"/>
              </a:rPr>
              <a:t>Confronto Peste-Corona Virus</a:t>
            </a:r>
          </a:p>
        </p:txBody>
      </p:sp>
      <p:sp>
        <p:nvSpPr>
          <p:cNvPr id="4" name="CasellaDiTesto 3"/>
          <p:cNvSpPr txBox="1"/>
          <p:nvPr/>
        </p:nvSpPr>
        <p:spPr>
          <a:xfrm>
            <a:off x="214282" y="1285860"/>
            <a:ext cx="6286544" cy="3693319"/>
          </a:xfrm>
          <a:prstGeom prst="rect">
            <a:avLst/>
          </a:prstGeom>
          <a:noFill/>
        </p:spPr>
        <p:txBody>
          <a:bodyPr wrap="square" rtlCol="0">
            <a:spAutoFit/>
          </a:bodyPr>
          <a:lstStyle/>
          <a:p>
            <a:pPr fontAlgn="t"/>
            <a:r>
              <a:rPr lang="it-IT" b="1" dirty="0"/>
              <a:t>PESTE</a:t>
            </a:r>
          </a:p>
          <a:p>
            <a:pPr fontAlgn="t"/>
            <a:r>
              <a:rPr lang="it-IT" b="1" dirty="0"/>
              <a:t>Morti</a:t>
            </a:r>
            <a:r>
              <a:rPr lang="it-IT" dirty="0"/>
              <a:t>‎: ‎circa 80 milioni in tutto il mondo.</a:t>
            </a:r>
          </a:p>
          <a:p>
            <a:pPr fontAlgn="base"/>
            <a:r>
              <a:rPr lang="it-IT" b="1" dirty="0"/>
              <a:t>Tipo</a:t>
            </a:r>
            <a:r>
              <a:rPr lang="it-IT" dirty="0"/>
              <a:t>‎: Pandemia.</a:t>
            </a:r>
          </a:p>
          <a:p>
            <a:pPr fontAlgn="t"/>
            <a:r>
              <a:rPr lang="it-IT" b="1" dirty="0"/>
              <a:t>Data</a:t>
            </a:r>
            <a:r>
              <a:rPr lang="it-IT" dirty="0"/>
              <a:t>‎: ‎1347 – 1353</a:t>
            </a:r>
          </a:p>
          <a:p>
            <a:pPr fontAlgn="base"/>
            <a:r>
              <a:rPr lang="it-IT" b="1" dirty="0"/>
              <a:t>Luogo</a:t>
            </a:r>
            <a:r>
              <a:rPr lang="it-IT" dirty="0"/>
              <a:t>‎: Asia, Europa, Nord Africa, Caucaso.</a:t>
            </a:r>
          </a:p>
          <a:p>
            <a:pPr fontAlgn="base"/>
            <a:endParaRPr lang="it-IT" dirty="0"/>
          </a:p>
          <a:p>
            <a:pPr fontAlgn="base"/>
            <a:r>
              <a:rPr lang="it-IT" b="1" dirty="0"/>
              <a:t>CORONA VIRUS</a:t>
            </a:r>
          </a:p>
          <a:p>
            <a:pPr fontAlgn="base"/>
            <a:r>
              <a:rPr lang="it-IT" b="1" dirty="0"/>
              <a:t>Morti</a:t>
            </a:r>
            <a:r>
              <a:rPr lang="it-IT" dirty="0"/>
              <a:t>: 7000 in tutto il mondo, per ora.</a:t>
            </a:r>
          </a:p>
          <a:p>
            <a:pPr fontAlgn="base"/>
            <a:r>
              <a:rPr lang="it-IT" b="1" dirty="0"/>
              <a:t>Tipo</a:t>
            </a:r>
            <a:r>
              <a:rPr lang="it-IT" dirty="0"/>
              <a:t>: Pandemia. </a:t>
            </a:r>
          </a:p>
          <a:p>
            <a:pPr fontAlgn="base"/>
            <a:r>
              <a:rPr lang="it-IT" b="1" dirty="0"/>
              <a:t>Data</a:t>
            </a:r>
            <a:r>
              <a:rPr lang="it-IT" dirty="0"/>
              <a:t>: inizio novembre-dicembre 2019, Cina. </a:t>
            </a:r>
          </a:p>
          <a:p>
            <a:pPr fontAlgn="base"/>
            <a:r>
              <a:rPr lang="it-IT" b="1" dirty="0"/>
              <a:t>Luogo</a:t>
            </a:r>
            <a:r>
              <a:rPr lang="it-IT" dirty="0"/>
              <a:t>: Asia, Europa, principalmente, colpito tutto il mondo.</a:t>
            </a:r>
          </a:p>
          <a:p>
            <a:br>
              <a:rPr lang="it-IT" dirty="0"/>
            </a:br>
            <a:endParaRPr lang="es-ES" dirty="0"/>
          </a:p>
        </p:txBody>
      </p:sp>
      <p:sp>
        <p:nvSpPr>
          <p:cNvPr id="6" name="CasellaDiTesto 5"/>
          <p:cNvSpPr txBox="1"/>
          <p:nvPr/>
        </p:nvSpPr>
        <p:spPr>
          <a:xfrm>
            <a:off x="214282" y="4572008"/>
            <a:ext cx="8429652" cy="1477328"/>
          </a:xfrm>
          <a:prstGeom prst="rect">
            <a:avLst/>
          </a:prstGeom>
          <a:noFill/>
        </p:spPr>
        <p:txBody>
          <a:bodyPr wrap="square" rtlCol="0">
            <a:spAutoFit/>
          </a:bodyPr>
          <a:lstStyle/>
          <a:p>
            <a:r>
              <a:rPr lang="it-IT" dirty="0"/>
              <a:t>I </a:t>
            </a:r>
            <a:r>
              <a:rPr lang="it-IT" b="1" dirty="0"/>
              <a:t>coronavirus</a:t>
            </a:r>
            <a:r>
              <a:rPr lang="it-IT" dirty="0"/>
              <a:t> sono un genere di virus a RNA che fanno parte della sottofamiglia </a:t>
            </a:r>
            <a:r>
              <a:rPr lang="it-IT" dirty="0" err="1"/>
              <a:t>Orthocoronavirinae</a:t>
            </a:r>
            <a:r>
              <a:rPr lang="it-IT" dirty="0"/>
              <a:t>, della famiglia </a:t>
            </a:r>
            <a:r>
              <a:rPr lang="it-IT" dirty="0" err="1"/>
              <a:t>Coronaviridae</a:t>
            </a:r>
            <a:r>
              <a:rPr lang="it-IT" dirty="0"/>
              <a:t>. Esso ha una mortalità del 2%, ma il contagio è molto elevato dato che si diffonde attraverso particelle che entrano nell’organismo per le mucose, (naso, bocca ecc.) con starnuti, colpi di tosse si contagia molto facilmente le altre persone.</a:t>
            </a:r>
            <a:endParaRPr lang="es-ES"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466</Words>
  <Application>Microsoft Office PowerPoint</Application>
  <PresentationFormat>Presentazione su schermo (4:3)</PresentationFormat>
  <Paragraphs>29</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Eras Demi ITC</vt:lpstr>
      <vt:lpstr>Tema di Office</vt:lpstr>
      <vt:lpstr>Presentazione standard di PowerPoint</vt:lpstr>
      <vt:lpstr>Cause e conseguenze della malattia</vt:lpstr>
      <vt:lpstr>Caratteristiche e contagio</vt:lpstr>
      <vt:lpstr>Lo sviluppo della peste</vt:lpstr>
      <vt:lpstr>Confronto Peste-Corona Virus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federicooliviero@outlook.it</dc:creator>
  <cp:lastModifiedBy>admin</cp:lastModifiedBy>
  <cp:revision>9</cp:revision>
  <dcterms:created xsi:type="dcterms:W3CDTF">2020-03-17T13:31:26Z</dcterms:created>
  <dcterms:modified xsi:type="dcterms:W3CDTF">2020-03-30T15:37:23Z</dcterms:modified>
</cp:coreProperties>
</file>