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1" r:id="rId3"/>
    <p:sldId id="294" r:id="rId4"/>
    <p:sldId id="300" r:id="rId5"/>
    <p:sldId id="299" r:id="rId6"/>
    <p:sldId id="302" r:id="rId7"/>
    <p:sldId id="303" r:id="rId8"/>
    <p:sldId id="282" r:id="rId9"/>
    <p:sldId id="304" r:id="rId10"/>
    <p:sldId id="305" r:id="rId11"/>
    <p:sldId id="285" r:id="rId12"/>
    <p:sldId id="306" r:id="rId13"/>
    <p:sldId id="307" r:id="rId14"/>
    <p:sldId id="286" r:id="rId15"/>
    <p:sldId id="287" r:id="rId16"/>
    <p:sldId id="301" r:id="rId17"/>
    <p:sldId id="288" r:id="rId18"/>
    <p:sldId id="289" r:id="rId19"/>
    <p:sldId id="290" r:id="rId20"/>
    <p:sldId id="280" r:id="rId21"/>
    <p:sldId id="291" r:id="rId22"/>
    <p:sldId id="257" r:id="rId23"/>
    <p:sldId id="292" r:id="rId24"/>
    <p:sldId id="293" r:id="rId25"/>
    <p:sldId id="295" r:id="rId26"/>
    <p:sldId id="296" r:id="rId27"/>
    <p:sldId id="297" r:id="rId28"/>
    <p:sldId id="298" r:id="rId29"/>
    <p:sldId id="268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AEB-37FF-44A6-9267-D49D64F65D68}" type="datetimeFigureOut">
              <a:rPr lang="it-IT" smtClean="0"/>
              <a:pPr/>
              <a:t>30/07/2020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B1E7-1224-491D-B989-4EB8D67627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AEB-37FF-44A6-9267-D49D64F65D68}" type="datetimeFigureOut">
              <a:rPr lang="it-IT" smtClean="0"/>
              <a:pPr/>
              <a:t>30/07/2020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B1E7-1224-491D-B989-4EB8D67627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AEB-37FF-44A6-9267-D49D64F65D68}" type="datetimeFigureOut">
              <a:rPr lang="it-IT" smtClean="0"/>
              <a:pPr/>
              <a:t>30/07/2020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B1E7-1224-491D-B989-4EB8D67627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AEB-37FF-44A6-9267-D49D64F65D68}" type="datetimeFigureOut">
              <a:rPr lang="it-IT" smtClean="0"/>
              <a:pPr/>
              <a:t>30/07/2020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B1E7-1224-491D-B989-4EB8D67627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AEB-37FF-44A6-9267-D49D64F65D68}" type="datetimeFigureOut">
              <a:rPr lang="it-IT" smtClean="0"/>
              <a:pPr/>
              <a:t>30/07/2020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B1E7-1224-491D-B989-4EB8D67627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AEB-37FF-44A6-9267-D49D64F65D68}" type="datetimeFigureOut">
              <a:rPr lang="it-IT" smtClean="0"/>
              <a:pPr/>
              <a:t>30/07/2020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B1E7-1224-491D-B989-4EB8D67627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AEB-37FF-44A6-9267-D49D64F65D68}" type="datetimeFigureOut">
              <a:rPr lang="it-IT" smtClean="0"/>
              <a:pPr/>
              <a:t>30/07/2020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B1E7-1224-491D-B989-4EB8D67627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AEB-37FF-44A6-9267-D49D64F65D68}" type="datetimeFigureOut">
              <a:rPr lang="it-IT" smtClean="0"/>
              <a:pPr/>
              <a:t>30/07/2020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B1E7-1224-491D-B989-4EB8D67627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AEB-37FF-44A6-9267-D49D64F65D68}" type="datetimeFigureOut">
              <a:rPr lang="it-IT" smtClean="0"/>
              <a:pPr/>
              <a:t>30/07/2020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B1E7-1224-491D-B989-4EB8D67627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AEB-37FF-44A6-9267-D49D64F65D68}" type="datetimeFigureOut">
              <a:rPr lang="it-IT" smtClean="0"/>
              <a:pPr/>
              <a:t>30/07/2020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B1E7-1224-491D-B989-4EB8D67627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AEB-37FF-44A6-9267-D49D64F65D68}" type="datetimeFigureOut">
              <a:rPr lang="it-IT" smtClean="0"/>
              <a:pPr/>
              <a:t>30/07/2020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B1E7-1224-491D-B989-4EB8D67627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96AEB-37FF-44A6-9267-D49D64F65D68}" type="datetimeFigureOut">
              <a:rPr lang="it-IT" smtClean="0"/>
              <a:pPr/>
              <a:t>30/07/2020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7B1E7-1224-491D-B989-4EB8D676271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ambnicosia.esteri.it/ambasciata_nicosia/it/" TargetMode="External"/><Relationship Id="rId3" Type="http://schemas.openxmlformats.org/officeDocument/2006/relationships/hyperlink" Target="https://www.visitpafos.org.cy/" TargetMode="External"/><Relationship Id="rId7" Type="http://schemas.openxmlformats.org/officeDocument/2006/relationships/hyperlink" Target="https://www.pio.gov.cy/coronavirus/en/press2.html" TargetMode="External"/><Relationship Id="rId2" Type="http://schemas.openxmlformats.org/officeDocument/2006/relationships/hyperlink" Target="https://rivensco.c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viaggiaresicuri.it/country/CYP" TargetMode="External"/><Relationship Id="rId11" Type="http://schemas.openxmlformats.org/officeDocument/2006/relationships/hyperlink" Target="https://cyprusflightpass.gov.cy/" TargetMode="External"/><Relationship Id="rId5" Type="http://schemas.openxmlformats.org/officeDocument/2006/relationships/hyperlink" Target="https://www.visitcyprus.com/index.php/en/cyprus-covid19-travel-protocol" TargetMode="External"/><Relationship Id="rId10" Type="http://schemas.openxmlformats.org/officeDocument/2006/relationships/hyperlink" Target="https://www.ufficiovisti.com/ambasciata-italiana-a-cipro-e-consolati" TargetMode="External"/><Relationship Id="rId4" Type="http://schemas.openxmlformats.org/officeDocument/2006/relationships/hyperlink" Target="http://www.turismocipro.it/" TargetMode="External"/><Relationship Id="rId9" Type="http://schemas.openxmlformats.org/officeDocument/2006/relationships/hyperlink" Target="https://www.ambasciata.net/Consolato/7159/Italia-a-Larnaca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erasmusplusols.eu/it/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C-SJd5f-t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11" Type="http://schemas.openxmlformats.org/officeDocument/2006/relationships/image" Target="../media/image1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39552" y="2188021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it-IT" sz="3600" b="1" dirty="0">
                <a:solidFill>
                  <a:srgbClr val="002060"/>
                </a:solidFill>
              </a:rPr>
              <a:t>Programma </a:t>
            </a:r>
            <a:r>
              <a:rPr lang="it-IT" sz="3600" b="1" dirty="0" err="1">
                <a:solidFill>
                  <a:srgbClr val="002060"/>
                </a:solidFill>
              </a:rPr>
              <a:t>Erasmus+</a:t>
            </a:r>
            <a:r>
              <a:rPr lang="it-IT" sz="3600" b="1" dirty="0">
                <a:solidFill>
                  <a:srgbClr val="002060"/>
                </a:solidFill>
              </a:rPr>
              <a:t>  </a:t>
            </a:r>
          </a:p>
          <a:p>
            <a:pPr algn="ctr" fontAlgn="t"/>
            <a:r>
              <a:rPr lang="it-IT" sz="2400" b="1" dirty="0">
                <a:solidFill>
                  <a:srgbClr val="002060"/>
                </a:solidFill>
              </a:rPr>
              <a:t>Azione KA1 Mobilità individuale ai fini </a:t>
            </a:r>
            <a:r>
              <a:rPr lang="it-IT" sz="2400" b="1" dirty="0" smtClean="0">
                <a:solidFill>
                  <a:srgbClr val="002060"/>
                </a:solidFill>
              </a:rPr>
              <a:t>dell'apprendimento  </a:t>
            </a:r>
            <a:endParaRPr lang="it-IT" sz="2400" b="1" dirty="0">
              <a:solidFill>
                <a:srgbClr val="002060"/>
              </a:solidFill>
            </a:endParaRPr>
          </a:p>
          <a:p>
            <a:pPr algn="ctr" fontAlgn="t"/>
            <a:r>
              <a:rPr lang="it-IT" sz="2400" b="1" dirty="0">
                <a:solidFill>
                  <a:srgbClr val="002060"/>
                </a:solidFill>
              </a:rPr>
              <a:t>Ambito VET  </a:t>
            </a:r>
            <a:r>
              <a:rPr lang="it-IT" sz="2400" b="1" dirty="0" err="1" smtClean="0">
                <a:solidFill>
                  <a:srgbClr val="002060"/>
                </a:solidFill>
              </a:rPr>
              <a:t>Learner</a:t>
            </a:r>
            <a:r>
              <a:rPr lang="it-IT" sz="2400" b="1" dirty="0" smtClean="0">
                <a:solidFill>
                  <a:srgbClr val="002060"/>
                </a:solidFill>
              </a:rPr>
              <a:t> and Staff Mobility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51520" y="3621211"/>
            <a:ext cx="864096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US" sz="3600" dirty="0" smtClean="0">
                <a:solidFill>
                  <a:srgbClr val="002060"/>
                </a:solidFill>
              </a:rPr>
              <a:t>Innovating the WBL </a:t>
            </a:r>
          </a:p>
          <a:p>
            <a:pPr algn="ctr" fontAlgn="t"/>
            <a:r>
              <a:rPr lang="en-US" sz="3600" dirty="0" smtClean="0">
                <a:solidFill>
                  <a:srgbClr val="002060"/>
                </a:solidFill>
              </a:rPr>
              <a:t>to increase employability in sustainable and accessible tourist 4.0 destinations .</a:t>
            </a:r>
            <a:endParaRPr lang="it-IT" sz="3600" dirty="0" smtClean="0">
              <a:solidFill>
                <a:srgbClr val="002060"/>
              </a:solidFill>
            </a:endParaRPr>
          </a:p>
          <a:p>
            <a:pPr algn="ctr" fontAlgn="t"/>
            <a:r>
              <a:rPr lang="it-IT" sz="2800" dirty="0">
                <a:solidFill>
                  <a:srgbClr val="002060"/>
                </a:solidFill>
              </a:rPr>
              <a:t/>
            </a:r>
            <a:br>
              <a:rPr lang="it-IT" sz="2800" dirty="0">
                <a:solidFill>
                  <a:srgbClr val="002060"/>
                </a:solidFill>
              </a:rPr>
            </a:br>
            <a:endParaRPr lang="it-IT" sz="2800" dirty="0">
              <a:solidFill>
                <a:srgbClr val="00206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95536" y="5805264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Paolo </a:t>
            </a:r>
            <a:r>
              <a:rPr lang="it-IT" sz="1400" dirty="0" err="1" smtClean="0">
                <a:solidFill>
                  <a:srgbClr val="002060"/>
                </a:solidFill>
              </a:rPr>
              <a:t>Diotallevi</a:t>
            </a:r>
            <a:r>
              <a:rPr lang="it-IT" sz="1400" dirty="0" smtClean="0">
                <a:solidFill>
                  <a:srgbClr val="002060"/>
                </a:solidFill>
              </a:rPr>
              <a:t> - Francesco Di Giacomo </a:t>
            </a:r>
            <a:r>
              <a:rPr lang="it-IT" sz="1400" dirty="0" err="1" smtClean="0">
                <a:solidFill>
                  <a:srgbClr val="002060"/>
                </a:solidFill>
              </a:rPr>
              <a:t>–-Spoleto</a:t>
            </a:r>
            <a:r>
              <a:rPr lang="it-IT" sz="1400" dirty="0" smtClean="0">
                <a:solidFill>
                  <a:srgbClr val="002060"/>
                </a:solidFill>
              </a:rPr>
              <a:t>  30 07 </a:t>
            </a:r>
            <a:r>
              <a:rPr lang="it-IT" sz="1400" dirty="0" smtClean="0">
                <a:solidFill>
                  <a:srgbClr val="002060"/>
                </a:solidFill>
              </a:rPr>
              <a:t>2020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319818" y="6207695"/>
            <a:ext cx="85006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2060"/>
                </a:solidFill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</a:rPr>
              <a:t>WBL4SlowTour"  Project n° 2019- 1-IT01-KA102-007209</a:t>
            </a:r>
            <a:endParaRPr lang="it-IT" sz="2000" b="1" dirty="0" smtClean="0">
              <a:solidFill>
                <a:srgbClr val="002060"/>
              </a:solidFill>
            </a:endParaRPr>
          </a:p>
        </p:txBody>
      </p:sp>
      <p:pic>
        <p:nvPicPr>
          <p:cNvPr id="11" name="Immagine 10"/>
          <p:cNvPicPr/>
          <p:nvPr/>
        </p:nvPicPr>
        <p:blipFill>
          <a:blip r:embed="rId2" cstate="print"/>
          <a:srcRect l="15067" t="27154" r="13997" b="43633"/>
          <a:stretch>
            <a:fillRect/>
          </a:stretch>
        </p:blipFill>
        <p:spPr bwMode="auto">
          <a:xfrm>
            <a:off x="395536" y="75084"/>
            <a:ext cx="8280920" cy="205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925144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L'OBIETTIVO GENERALE è quello di fornire nuove competenze ai Formatori e agli Insegnanti di Sostegno degli </a:t>
            </a:r>
            <a:r>
              <a:rPr lang="it-IT" dirty="0" err="1" smtClean="0">
                <a:solidFill>
                  <a:srgbClr val="002060"/>
                </a:solidFill>
              </a:rPr>
              <a:t>I.F.P.</a:t>
            </a:r>
            <a:r>
              <a:rPr lang="it-IT" dirty="0" smtClean="0">
                <a:solidFill>
                  <a:srgbClr val="002060"/>
                </a:solidFill>
              </a:rPr>
              <a:t> contribuendo alla Strategia di Internazionalizzazione, migliorando le politiche di </a:t>
            </a:r>
            <a:r>
              <a:rPr lang="it-IT" dirty="0" err="1" smtClean="0">
                <a:solidFill>
                  <a:srgbClr val="002060"/>
                </a:solidFill>
              </a:rPr>
              <a:t>A.S.L</a:t>
            </a:r>
            <a:r>
              <a:rPr lang="it-IT" dirty="0" smtClean="0">
                <a:solidFill>
                  <a:srgbClr val="002060"/>
                </a:solidFill>
              </a:rPr>
              <a:t> del C.N., al fine di aumentare l’occupabilità dei/delle discenti in ambito internazionale e nelle imprese locali delle aree fragili del post terremoto in Umbria, della periferia di Milano e di Scampia a Napoli.</a:t>
            </a:r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5" name="Picture 4" descr="Risultati immagini per erasmusplus immagi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5661248"/>
            <a:ext cx="5724128" cy="1124744"/>
          </a:xfrm>
          <a:prstGeom prst="rect">
            <a:avLst/>
          </a:prstGeom>
          <a:noFill/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it-IT" sz="4400" b="1" dirty="0" smtClean="0">
                <a:solidFill>
                  <a:schemeClr val="bg1"/>
                </a:solidFill>
              </a:rPr>
              <a:t>Il Progetto “WBL4SlowTour”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1268760"/>
            <a:ext cx="9144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20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it-IT" sz="2400" dirty="0" smtClean="0"/>
              <a:t>INGHILTERRA  / Portsmouth - Alloggio in </a:t>
            </a:r>
            <a:r>
              <a:rPr lang="it-IT" sz="2400" u="sng" dirty="0" smtClean="0"/>
              <a:t>famiglia</a:t>
            </a:r>
            <a:r>
              <a:rPr lang="it-IT" sz="2400" dirty="0" smtClean="0"/>
              <a:t> in Full </a:t>
            </a:r>
            <a:r>
              <a:rPr lang="it-IT" sz="2400" dirty="0" err="1" smtClean="0"/>
              <a:t>Board</a:t>
            </a:r>
            <a:r>
              <a:rPr lang="it-IT" sz="2400" dirty="0" smtClean="0"/>
              <a:t/>
            </a:r>
            <a:br>
              <a:rPr lang="it-IT" sz="2400" dirty="0" smtClean="0"/>
            </a:br>
            <a:endParaRPr lang="it-IT" sz="2400" dirty="0" smtClean="0"/>
          </a:p>
          <a:p>
            <a:r>
              <a:rPr lang="it-IT" sz="2400" dirty="0" smtClean="0"/>
              <a:t>GRECIA  / Creta / </a:t>
            </a:r>
            <a:r>
              <a:rPr lang="it-IT" sz="2400" dirty="0" err="1" smtClean="0"/>
              <a:t>Chania</a:t>
            </a:r>
            <a:r>
              <a:rPr lang="it-IT" sz="2400" dirty="0" smtClean="0"/>
              <a:t> - Alloggio in </a:t>
            </a:r>
            <a:r>
              <a:rPr lang="it-IT" sz="2400" u="sng" dirty="0" smtClean="0"/>
              <a:t>College</a:t>
            </a:r>
            <a:r>
              <a:rPr lang="it-IT" sz="2400" dirty="0" smtClean="0"/>
              <a:t> in Full </a:t>
            </a:r>
            <a:r>
              <a:rPr lang="it-IT" sz="2400" dirty="0" err="1" smtClean="0"/>
              <a:t>Board</a:t>
            </a:r>
            <a:r>
              <a:rPr lang="it-IT" sz="2400" dirty="0" smtClean="0"/>
              <a:t/>
            </a:r>
            <a:br>
              <a:rPr lang="it-IT" sz="2400" dirty="0" smtClean="0"/>
            </a:br>
            <a:endParaRPr lang="it-IT" sz="2400" dirty="0" smtClean="0"/>
          </a:p>
          <a:p>
            <a:r>
              <a:rPr lang="it-IT" sz="2400" b="1" dirty="0" smtClean="0"/>
              <a:t>CIPRO / </a:t>
            </a:r>
            <a:r>
              <a:rPr lang="it-IT" sz="2400" b="1" dirty="0" err="1" smtClean="0"/>
              <a:t>Paphos</a:t>
            </a:r>
            <a:r>
              <a:rPr lang="it-IT" sz="2400" b="1" dirty="0" smtClean="0"/>
              <a:t>  - Alloggio in </a:t>
            </a:r>
            <a:r>
              <a:rPr lang="it-IT" sz="2400" b="1" u="sng" dirty="0" smtClean="0"/>
              <a:t>villa unifamiliare </a:t>
            </a:r>
            <a:r>
              <a:rPr lang="it-IT" sz="2400" b="1" dirty="0" smtClean="0"/>
              <a:t> in Full </a:t>
            </a:r>
            <a:r>
              <a:rPr lang="it-IT" sz="2400" b="1" dirty="0" err="1" smtClean="0"/>
              <a:t>Board</a:t>
            </a:r>
            <a:r>
              <a:rPr lang="it-IT" sz="2400" b="1" dirty="0" smtClean="0"/>
              <a:t> misto (</a:t>
            </a:r>
            <a:r>
              <a:rPr lang="it-IT" sz="2400" b="1" dirty="0" err="1" smtClean="0"/>
              <a:t>Host</a:t>
            </a:r>
            <a:r>
              <a:rPr lang="it-IT" sz="2400" b="1" dirty="0" smtClean="0"/>
              <a:t> Company, Ristorante/Mensa, Cucina con spesa)</a:t>
            </a:r>
            <a:r>
              <a:rPr lang="it-IT" sz="2400" dirty="0" smtClean="0"/>
              <a:t/>
            </a:r>
            <a:br>
              <a:rPr lang="it-IT" sz="2400" dirty="0" smtClean="0"/>
            </a:br>
            <a:endParaRPr lang="it-IT" sz="2400" dirty="0" smtClean="0"/>
          </a:p>
          <a:p>
            <a:r>
              <a:rPr lang="it-IT" sz="2400" dirty="0" smtClean="0"/>
              <a:t>GERMANIA / Berlino -  Alloggio in </a:t>
            </a:r>
            <a:r>
              <a:rPr lang="it-IT" sz="2400" u="sng" dirty="0" smtClean="0"/>
              <a:t>famiglia</a:t>
            </a:r>
            <a:r>
              <a:rPr lang="it-IT" sz="2400" dirty="0" smtClean="0"/>
              <a:t> in Full </a:t>
            </a:r>
            <a:r>
              <a:rPr lang="it-IT" sz="2400" dirty="0" err="1" smtClean="0"/>
              <a:t>Board</a:t>
            </a:r>
            <a:endParaRPr lang="it-IT" sz="2400" dirty="0" smtClean="0"/>
          </a:p>
          <a:p>
            <a:endParaRPr lang="it-IT" sz="2400" dirty="0" smtClean="0"/>
          </a:p>
          <a:p>
            <a:r>
              <a:rPr lang="it-IT" sz="2400" dirty="0" smtClean="0"/>
              <a:t>SPAGNA  / Valencia -  Alloggio in </a:t>
            </a:r>
            <a:r>
              <a:rPr lang="it-IT" sz="2400" u="sng" dirty="0" smtClean="0"/>
              <a:t>appartamenti condivisi </a:t>
            </a:r>
            <a:r>
              <a:rPr lang="it-IT" sz="2400" dirty="0" smtClean="0"/>
              <a:t>in Full </a:t>
            </a:r>
            <a:r>
              <a:rPr lang="it-IT" sz="2400" dirty="0" err="1" smtClean="0"/>
              <a:t>Board</a:t>
            </a:r>
            <a:r>
              <a:rPr lang="it-IT" sz="2400" dirty="0" smtClean="0"/>
              <a:t> misto (</a:t>
            </a:r>
            <a:r>
              <a:rPr lang="it-IT" sz="2400" dirty="0" err="1" smtClean="0"/>
              <a:t>Host</a:t>
            </a:r>
            <a:r>
              <a:rPr lang="it-IT" sz="2400" dirty="0" smtClean="0"/>
              <a:t> Company, Ristorante/Mensa, Cucina con spesa)</a:t>
            </a:r>
          </a:p>
          <a:p>
            <a:endParaRPr lang="it-IT" sz="2400" dirty="0" smtClean="0"/>
          </a:p>
          <a:p>
            <a:r>
              <a:rPr lang="it-IT" sz="2400" dirty="0" smtClean="0"/>
              <a:t>BULGARIA  / Sofia  - Alloggio in hotel in Full </a:t>
            </a:r>
            <a:r>
              <a:rPr lang="it-IT" sz="2400" dirty="0" err="1" smtClean="0"/>
              <a:t>Board</a:t>
            </a:r>
            <a:endParaRPr lang="it-IT" sz="2400" dirty="0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it-IT" sz="4400" b="1" dirty="0" smtClean="0">
                <a:solidFill>
                  <a:schemeClr val="bg1"/>
                </a:solidFill>
              </a:rPr>
              <a:t>LE DESTINAZIONI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1124744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err="1" smtClean="0"/>
              <a:t>Cyprus</a:t>
            </a:r>
            <a:r>
              <a:rPr lang="it-IT" sz="2400" b="1" dirty="0" smtClean="0"/>
              <a:t> / </a:t>
            </a:r>
            <a:r>
              <a:rPr lang="it-IT" sz="2400" b="1" dirty="0" err="1" smtClean="0"/>
              <a:t>Paphos–</a:t>
            </a:r>
            <a:r>
              <a:rPr lang="it-IT" sz="2400" b="1" dirty="0" smtClean="0"/>
              <a:t>  </a:t>
            </a:r>
            <a:r>
              <a:rPr lang="it-IT" sz="2400" b="1" dirty="0" err="1" smtClean="0"/>
              <a:t>Rivensco</a:t>
            </a:r>
            <a:r>
              <a:rPr lang="it-IT" sz="2400" b="1" dirty="0" smtClean="0"/>
              <a:t> Hosting Partner</a:t>
            </a:r>
          </a:p>
          <a:p>
            <a:pPr algn="ctr"/>
            <a:r>
              <a:rPr lang="it-IT" sz="2400" dirty="0" smtClean="0"/>
              <a:t>Alloggio in Full </a:t>
            </a:r>
            <a:r>
              <a:rPr lang="it-IT" sz="2400" dirty="0" err="1" smtClean="0"/>
              <a:t>Board</a:t>
            </a:r>
            <a:r>
              <a:rPr lang="it-IT" sz="2400" dirty="0" smtClean="0"/>
              <a:t> -  </a:t>
            </a:r>
            <a:r>
              <a:rPr lang="it-IT" sz="2400" dirty="0" smtClean="0">
                <a:hlinkClick r:id="rId2"/>
              </a:rPr>
              <a:t>https://rivensco.com/</a:t>
            </a:r>
            <a:endParaRPr lang="it-IT" sz="2400" dirty="0" smtClean="0"/>
          </a:p>
          <a:p>
            <a:pPr algn="ctr"/>
            <a:r>
              <a:rPr lang="it-IT" sz="2400" dirty="0" smtClean="0"/>
              <a:t>Informazioni sulla città di </a:t>
            </a:r>
            <a:r>
              <a:rPr lang="it-IT" sz="2400" dirty="0" err="1" smtClean="0"/>
              <a:t>Paphos</a:t>
            </a:r>
            <a:endParaRPr lang="it-IT" sz="2400" dirty="0" smtClean="0"/>
          </a:p>
          <a:p>
            <a:pPr algn="ctr"/>
            <a:r>
              <a:rPr lang="it-IT" sz="2400" dirty="0" smtClean="0">
                <a:hlinkClick r:id="rId3"/>
              </a:rPr>
              <a:t>https://www.visitpafos.org.cy/</a:t>
            </a:r>
            <a:endParaRPr lang="it-IT" sz="2400" dirty="0" smtClean="0"/>
          </a:p>
          <a:p>
            <a:pPr algn="ctr"/>
            <a:r>
              <a:rPr lang="it-IT" sz="2400" dirty="0" smtClean="0"/>
              <a:t>Informazioni numeri utili a </a:t>
            </a:r>
            <a:r>
              <a:rPr lang="it-IT" sz="2400" dirty="0" err="1" smtClean="0"/>
              <a:t>Cyprus</a:t>
            </a:r>
            <a:r>
              <a:rPr lang="it-IT" sz="2400" dirty="0" smtClean="0"/>
              <a:t> e </a:t>
            </a:r>
            <a:r>
              <a:rPr lang="it-IT" sz="2400" dirty="0" err="1" smtClean="0"/>
              <a:t>Paphos</a:t>
            </a:r>
            <a:endParaRPr lang="it-IT" sz="2400" dirty="0" smtClean="0"/>
          </a:p>
          <a:p>
            <a:pPr algn="ctr"/>
            <a:r>
              <a:rPr lang="it-IT" sz="2400" dirty="0" smtClean="0">
                <a:hlinkClick r:id="rId4"/>
              </a:rPr>
              <a:t>http://www.turismocipro.it/</a:t>
            </a:r>
            <a:endParaRPr lang="it-IT" sz="2400" dirty="0" smtClean="0"/>
          </a:p>
          <a:p>
            <a:pPr algn="ctr"/>
            <a:r>
              <a:rPr lang="it-IT" sz="2400" dirty="0" smtClean="0">
                <a:hlinkClick r:id="rId5"/>
              </a:rPr>
              <a:t>https://www.visitcyprus.com/index.php/en/cyprus-covid19-travel-protocol</a:t>
            </a:r>
            <a:endParaRPr lang="it-IT" sz="2400" dirty="0" smtClean="0"/>
          </a:p>
          <a:p>
            <a:pPr algn="ctr"/>
            <a:r>
              <a:rPr lang="it-IT" sz="2400" dirty="0" smtClean="0"/>
              <a:t>Consolati</a:t>
            </a:r>
          </a:p>
          <a:p>
            <a:pPr algn="ctr"/>
            <a:r>
              <a:rPr lang="it-IT" sz="2400" dirty="0" smtClean="0">
                <a:hlinkClick r:id="rId6"/>
              </a:rPr>
              <a:t>http://www.viaggiaresicuri.it/</a:t>
            </a:r>
            <a:r>
              <a:rPr lang="it-IT" sz="2400" dirty="0" err="1" smtClean="0">
                <a:hlinkClick r:id="rId6"/>
              </a:rPr>
              <a:t>country</a:t>
            </a:r>
            <a:r>
              <a:rPr lang="it-IT" sz="2400" dirty="0" smtClean="0">
                <a:hlinkClick r:id="rId6"/>
              </a:rPr>
              <a:t>/CYP</a:t>
            </a:r>
            <a:endParaRPr lang="it-IT" sz="2400" dirty="0" smtClean="0"/>
          </a:p>
          <a:p>
            <a:pPr algn="ctr"/>
            <a:r>
              <a:rPr lang="it-IT" sz="2400" dirty="0" smtClean="0">
                <a:hlinkClick r:id="rId7"/>
              </a:rPr>
              <a:t>https://www.pio.gov.cy/coronavirus/en/press2.html</a:t>
            </a:r>
            <a:endParaRPr lang="it-IT" sz="2400" dirty="0" smtClean="0"/>
          </a:p>
          <a:p>
            <a:pPr algn="ctr"/>
            <a:r>
              <a:rPr lang="it-IT" sz="2400" dirty="0" smtClean="0">
                <a:hlinkClick r:id="rId8"/>
              </a:rPr>
              <a:t>https://ambnicosia.esteri.it/ambasciata_nicosia/it/</a:t>
            </a:r>
            <a:endParaRPr lang="it-IT" sz="2400" dirty="0" smtClean="0"/>
          </a:p>
          <a:p>
            <a:pPr algn="ctr"/>
            <a:r>
              <a:rPr lang="it-IT" sz="2400" dirty="0" smtClean="0">
                <a:hlinkClick r:id="rId9"/>
              </a:rPr>
              <a:t>https://www.ambasciata.net/Consolato/7159/Italia-a-Larnaca</a:t>
            </a:r>
            <a:endParaRPr lang="it-IT" sz="2400" dirty="0" smtClean="0"/>
          </a:p>
          <a:p>
            <a:pPr algn="ctr"/>
            <a:r>
              <a:rPr lang="it-IT" sz="2400" dirty="0" smtClean="0">
                <a:hlinkClick r:id="rId10"/>
              </a:rPr>
              <a:t>https://www.ufficiovisti.com/ambasciata-italiana-a-cipro-e-consolati</a:t>
            </a:r>
            <a:endParaRPr lang="it-IT" sz="2400" dirty="0" smtClean="0"/>
          </a:p>
          <a:p>
            <a:pPr algn="ctr"/>
            <a:r>
              <a:rPr lang="it-IT" sz="2400" dirty="0" smtClean="0">
                <a:hlinkClick r:id="rId11"/>
              </a:rPr>
              <a:t>https://cyprusflightpass.gov.cy/</a:t>
            </a:r>
            <a:r>
              <a:rPr lang="it-IT" sz="2400" dirty="0" smtClean="0"/>
              <a:t/>
            </a:r>
            <a:br>
              <a:rPr lang="it-IT" sz="2400" dirty="0" smtClean="0"/>
            </a:br>
            <a:endParaRPr lang="it-IT" sz="2400" dirty="0" smtClean="0"/>
          </a:p>
          <a:p>
            <a:endParaRPr lang="it-IT" sz="2400" dirty="0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it-IT" sz="4400" b="1" dirty="0" smtClean="0">
                <a:solidFill>
                  <a:schemeClr val="bg1"/>
                </a:solidFill>
              </a:rPr>
              <a:t>LA DESTINAZIONE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251520" y="1196752"/>
            <a:ext cx="864096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it-IT" sz="4400" noProof="0" dirty="0" err="1" smtClean="0">
                <a:latin typeface="+mj-lt"/>
                <a:ea typeface="+mj-ea"/>
                <a:cs typeface="+mj-cs"/>
              </a:rPr>
              <a:t>Traferimento</a:t>
            </a:r>
            <a:r>
              <a:rPr lang="it-IT" sz="4400" noProof="0" dirty="0" smtClean="0">
                <a:latin typeface="+mj-lt"/>
                <a:ea typeface="+mj-ea"/>
                <a:cs typeface="+mj-cs"/>
              </a:rPr>
              <a:t> da e per aeroporto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it-IT" sz="4400" noProof="0" dirty="0" smtClean="0">
                <a:latin typeface="+mj-lt"/>
                <a:ea typeface="+mj-ea"/>
                <a:cs typeface="+mj-cs"/>
              </a:rPr>
              <a:t>Alloggio </a:t>
            </a:r>
            <a:r>
              <a:rPr lang="it-IT" sz="4400" noProof="0" dirty="0" err="1" smtClean="0">
                <a:latin typeface="+mj-lt"/>
                <a:ea typeface="+mj-ea"/>
                <a:cs typeface="+mj-cs"/>
              </a:rPr>
              <a:t>………………………</a:t>
            </a:r>
            <a:endParaRPr lang="it-IT" sz="4400" noProof="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it-IT" sz="4400" noProof="0" dirty="0" smtClean="0">
                <a:latin typeface="+mj-lt"/>
                <a:ea typeface="+mj-ea"/>
                <a:cs typeface="+mj-cs"/>
              </a:rPr>
              <a:t>Vitto (contributo al vitto)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it-IT" sz="4400" noProof="0" dirty="0" smtClean="0">
                <a:latin typeface="+mj-lt"/>
                <a:ea typeface="+mj-ea"/>
                <a:cs typeface="+mj-cs"/>
              </a:rPr>
              <a:t>Wi-fi in tutti gli ambienti (quasi)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it-IT" sz="4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it-IT" sz="4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Escursioni programmate con il tutor della scuola e con il tutor locale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it-IT" sz="4400" baseline="0" noProof="0" dirty="0" smtClean="0">
                <a:latin typeface="+mj-lt"/>
                <a:ea typeface="+mj-ea"/>
                <a:cs typeface="+mj-cs"/>
              </a:rPr>
              <a:t> Pocket Money simbolico</a:t>
            </a:r>
            <a:r>
              <a:rPr lang="it-IT" sz="4400" noProof="0" dirty="0" smtClean="0">
                <a:latin typeface="+mj-lt"/>
                <a:ea typeface="+mj-ea"/>
                <a:cs typeface="+mj-cs"/>
              </a:rPr>
              <a:t> di 100 euro mese (massimo 400 euro)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it-IT" sz="4400" noProof="0" dirty="0" smtClean="0">
                <a:latin typeface="+mj-lt"/>
                <a:ea typeface="+mj-ea"/>
                <a:cs typeface="+mj-cs"/>
              </a:rPr>
              <a:t>Abbonamento trasporti locali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it-IT" sz="4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Sorrisi</a:t>
            </a:r>
            <a:r>
              <a:rPr kumimoji="0" lang="it-IT" sz="4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 tempi … lenti dei ciprioti!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it-IT" sz="4400" dirty="0" smtClean="0">
                <a:latin typeface="+mj-lt"/>
                <a:ea typeface="+mj-ea"/>
                <a:cs typeface="+mj-cs"/>
              </a:rPr>
              <a:t>Tutor cipriota h24 (più o meno)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it-IT" sz="4400" b="1" dirty="0" smtClean="0">
                <a:solidFill>
                  <a:schemeClr val="bg1"/>
                </a:solidFill>
              </a:rPr>
              <a:t>I SERVIZI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12776"/>
            <a:ext cx="9144000" cy="524787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4000" dirty="0" smtClean="0">
                <a:solidFill>
                  <a:schemeClr val="tx1"/>
                </a:solidFill>
              </a:rPr>
              <a:t>Relazioni con i/le referenti </a:t>
            </a:r>
            <a:br>
              <a:rPr lang="it-IT" sz="4000" dirty="0" smtClean="0">
                <a:solidFill>
                  <a:schemeClr val="tx1"/>
                </a:solidFill>
              </a:rPr>
            </a:br>
            <a:r>
              <a:rPr lang="it-IT" sz="4000" dirty="0" smtClean="0">
                <a:solidFill>
                  <a:schemeClr val="tx1"/>
                </a:solidFill>
              </a:rPr>
              <a:t>delle Agenzie Intermediarie</a:t>
            </a:r>
            <a:br>
              <a:rPr lang="it-IT" sz="4000" dirty="0" smtClean="0">
                <a:solidFill>
                  <a:schemeClr val="tx1"/>
                </a:solidFill>
              </a:rPr>
            </a:br>
            <a:r>
              <a:rPr lang="it-IT" sz="4000" dirty="0" smtClean="0">
                <a:solidFill>
                  <a:schemeClr val="tx1"/>
                </a:solidFill>
              </a:rPr>
              <a:t>Cambio Azienda</a:t>
            </a:r>
            <a:br>
              <a:rPr lang="it-IT" sz="4000" dirty="0" smtClean="0">
                <a:solidFill>
                  <a:schemeClr val="tx1"/>
                </a:solidFill>
              </a:rPr>
            </a:br>
            <a:r>
              <a:rPr lang="it-IT" sz="4000" dirty="0" smtClean="0">
                <a:solidFill>
                  <a:schemeClr val="tx1"/>
                </a:solidFill>
              </a:rPr>
              <a:t>Orari di lavoro e di rientro</a:t>
            </a:r>
            <a:br>
              <a:rPr lang="it-IT" sz="4000" dirty="0" smtClean="0">
                <a:solidFill>
                  <a:schemeClr val="tx1"/>
                </a:solidFill>
              </a:rPr>
            </a:br>
            <a:r>
              <a:rPr lang="it-IT" sz="4000" dirty="0" smtClean="0">
                <a:solidFill>
                  <a:schemeClr val="tx1"/>
                </a:solidFill>
              </a:rPr>
              <a:t>Cambio Alloggio</a:t>
            </a:r>
            <a:br>
              <a:rPr lang="it-IT" sz="4000" dirty="0" smtClean="0">
                <a:solidFill>
                  <a:schemeClr val="tx1"/>
                </a:solidFill>
              </a:rPr>
            </a:br>
            <a:r>
              <a:rPr lang="it-IT" sz="4000" dirty="0" smtClean="0">
                <a:solidFill>
                  <a:srgbClr val="FF0000"/>
                </a:solidFill>
              </a:rPr>
              <a:t>Problemi Alimentari</a:t>
            </a:r>
            <a:r>
              <a:rPr lang="it-IT" sz="4000" dirty="0" smtClean="0">
                <a:solidFill>
                  <a:schemeClr val="tx1"/>
                </a:solidFill>
              </a:rPr>
              <a:t/>
            </a:r>
            <a:br>
              <a:rPr lang="it-IT" sz="4000" dirty="0" smtClean="0">
                <a:solidFill>
                  <a:schemeClr val="tx1"/>
                </a:solidFill>
              </a:rPr>
            </a:br>
            <a:r>
              <a:rPr lang="it-IT" sz="4000" dirty="0" smtClean="0">
                <a:solidFill>
                  <a:schemeClr val="tx1"/>
                </a:solidFill>
              </a:rPr>
              <a:t>Trasporti Locali</a:t>
            </a:r>
            <a:br>
              <a:rPr lang="it-IT" sz="4000" dirty="0" smtClean="0">
                <a:solidFill>
                  <a:schemeClr val="tx1"/>
                </a:solidFill>
              </a:rPr>
            </a:br>
            <a:r>
              <a:rPr lang="it-IT" sz="4000" dirty="0" smtClean="0">
                <a:solidFill>
                  <a:schemeClr val="tx1"/>
                </a:solidFill>
              </a:rPr>
              <a:t>Tempo Libero</a:t>
            </a:r>
            <a:br>
              <a:rPr lang="it-IT" sz="4000" dirty="0" smtClean="0">
                <a:solidFill>
                  <a:schemeClr val="tx1"/>
                </a:solidFill>
              </a:rPr>
            </a:br>
            <a:r>
              <a:rPr lang="it-IT" sz="4000" dirty="0" smtClean="0">
                <a:solidFill>
                  <a:schemeClr val="tx1"/>
                </a:solidFill>
              </a:rPr>
              <a:t>Visite Parenti</a:t>
            </a:r>
            <a:endParaRPr lang="it-IT" sz="4000" b="1" u="sng" dirty="0" smtClean="0"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it-IT" sz="4400" b="1" dirty="0" smtClean="0">
                <a:solidFill>
                  <a:schemeClr val="bg1"/>
                </a:solidFill>
              </a:rPr>
              <a:t>LE CRITICITA’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4784"/>
            <a:ext cx="9144000" cy="5627372"/>
          </a:xfrm>
        </p:spPr>
        <p:txBody>
          <a:bodyPr/>
          <a:lstStyle/>
          <a:p>
            <a:pPr lvl="0" eaLnBrk="1" hangingPunct="1"/>
            <a:r>
              <a:rPr lang="it-IT" sz="4000" dirty="0" smtClean="0">
                <a:solidFill>
                  <a:schemeClr val="tx1"/>
                </a:solidFill>
              </a:rPr>
              <a:t>Piano orari di lavoro/settimana</a:t>
            </a:r>
            <a:br>
              <a:rPr lang="it-IT" sz="4000" dirty="0" smtClean="0">
                <a:solidFill>
                  <a:schemeClr val="tx1"/>
                </a:solidFill>
              </a:rPr>
            </a:br>
            <a:r>
              <a:rPr lang="it-IT" sz="4000" dirty="0" smtClean="0">
                <a:solidFill>
                  <a:schemeClr val="tx1"/>
                </a:solidFill>
              </a:rPr>
              <a:t>Uscita dall’alloggio</a:t>
            </a:r>
            <a:br>
              <a:rPr lang="it-IT" sz="4000" dirty="0" smtClean="0">
                <a:solidFill>
                  <a:schemeClr val="tx1"/>
                </a:solidFill>
              </a:rPr>
            </a:br>
            <a:r>
              <a:rPr lang="it-IT" sz="4000" dirty="0" smtClean="0">
                <a:solidFill>
                  <a:schemeClr val="tx1"/>
                </a:solidFill>
              </a:rPr>
              <a:t>Entrata al lavoro</a:t>
            </a:r>
            <a:br>
              <a:rPr lang="it-IT" sz="4000" dirty="0" smtClean="0">
                <a:solidFill>
                  <a:schemeClr val="tx1"/>
                </a:solidFill>
              </a:rPr>
            </a:br>
            <a:r>
              <a:rPr lang="it-IT" sz="4000" dirty="0" smtClean="0">
                <a:solidFill>
                  <a:schemeClr val="tx1"/>
                </a:solidFill>
              </a:rPr>
              <a:t>Tempo e luogo pause</a:t>
            </a:r>
            <a:br>
              <a:rPr lang="it-IT" sz="4000" dirty="0" smtClean="0">
                <a:solidFill>
                  <a:schemeClr val="tx1"/>
                </a:solidFill>
              </a:rPr>
            </a:br>
            <a:r>
              <a:rPr lang="it-IT" sz="4000" dirty="0" smtClean="0">
                <a:solidFill>
                  <a:schemeClr val="tx1"/>
                </a:solidFill>
              </a:rPr>
              <a:t>Uscita dal lavoro</a:t>
            </a:r>
            <a:br>
              <a:rPr lang="it-IT" sz="4000" dirty="0" smtClean="0">
                <a:solidFill>
                  <a:schemeClr val="tx1"/>
                </a:solidFill>
              </a:rPr>
            </a:br>
            <a:r>
              <a:rPr lang="it-IT" sz="4000" dirty="0" smtClean="0">
                <a:solidFill>
                  <a:schemeClr val="tx1"/>
                </a:solidFill>
              </a:rPr>
              <a:t>Rientro serale</a:t>
            </a:r>
            <a:br>
              <a:rPr lang="it-IT" sz="4000" dirty="0" smtClean="0">
                <a:solidFill>
                  <a:schemeClr val="tx1"/>
                </a:solidFill>
              </a:rPr>
            </a:br>
            <a:r>
              <a:rPr lang="it-IT" sz="4000" dirty="0" smtClean="0">
                <a:solidFill>
                  <a:schemeClr val="tx1"/>
                </a:solidFill>
              </a:rPr>
              <a:t>Avvisi con motivazione ritardi</a:t>
            </a:r>
            <a:br>
              <a:rPr lang="it-IT" sz="4000" dirty="0" smtClean="0">
                <a:solidFill>
                  <a:schemeClr val="tx1"/>
                </a:solidFill>
              </a:rPr>
            </a:br>
            <a:r>
              <a:rPr lang="it-IT" sz="4000" dirty="0" smtClean="0">
                <a:solidFill>
                  <a:schemeClr val="tx1"/>
                </a:solidFill>
              </a:rPr>
              <a:t>Rientri posticipati causa lavoro</a:t>
            </a:r>
            <a:br>
              <a:rPr lang="it-IT" sz="4000" dirty="0" smtClean="0">
                <a:solidFill>
                  <a:schemeClr val="tx1"/>
                </a:solidFill>
              </a:rPr>
            </a:br>
            <a:endParaRPr lang="it-IT" sz="4000" b="1" u="sng" dirty="0" smtClean="0">
              <a:solidFill>
                <a:schemeClr val="tx1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it-IT" sz="4400" b="1" dirty="0" smtClean="0">
                <a:solidFill>
                  <a:schemeClr val="bg1"/>
                </a:solidFill>
              </a:rPr>
              <a:t>LE REGOLE CHAT WA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t="15602" b="358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 txBox="1">
            <a:spLocks/>
          </p:cNvSpPr>
          <p:nvPr/>
        </p:nvSpPr>
        <p:spPr>
          <a:xfrm>
            <a:off x="179512" y="1052736"/>
            <a:ext cx="8964488" cy="58052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Verificare in loco la reperibilità del tutor agenzia intermediaria,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Verificare posizione cassette mediche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Mappare presidi sanitari </a:t>
            </a:r>
            <a:r>
              <a:rPr lang="it-IT" sz="3200" kern="0" dirty="0" smtClean="0"/>
              <a:t>COVID </a:t>
            </a: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 pronto soccorso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Incontri periodici con tutor agenzia intermediaria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Contatti costanti tra il Coordinatore e i Referenti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r>
              <a:rPr lang="it-IT" sz="3200" kern="0" dirty="0" smtClean="0"/>
              <a:t>Evitare trasporti non autorizzati – Controllo mezzi. </a:t>
            </a:r>
            <a:endParaRPr kumimoji="0" lang="it-IT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L’</a:t>
            </a:r>
            <a:r>
              <a:rPr kumimoji="0" lang="it-IT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european</a:t>
            </a: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Emergency</a:t>
            </a: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Number</a:t>
            </a: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112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Iscrizione sito Farnesina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r>
              <a:rPr lang="it-IT" sz="3200" kern="0" dirty="0" smtClean="0"/>
              <a:t>Conservare i documenti personali</a:t>
            </a:r>
            <a:endParaRPr kumimoji="0" lang="it-IT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endParaRPr kumimoji="0" lang="it-IT" sz="32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endParaRPr kumimoji="0" lang="it-IT" sz="32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endParaRPr kumimoji="0" lang="it-IT" sz="32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it-IT" sz="4400" b="1" dirty="0" smtClean="0">
                <a:solidFill>
                  <a:schemeClr val="bg1"/>
                </a:solidFill>
              </a:rPr>
              <a:t>I PROCESSI </a:t>
            </a:r>
            <a:r>
              <a:rPr lang="it-IT" sz="4400" b="1" dirty="0" err="1" smtClean="0">
                <a:solidFill>
                  <a:schemeClr val="bg1"/>
                </a:solidFill>
              </a:rPr>
              <a:t>DI</a:t>
            </a:r>
            <a:r>
              <a:rPr lang="it-IT" sz="4400" b="1" dirty="0" smtClean="0">
                <a:solidFill>
                  <a:schemeClr val="bg1"/>
                </a:solidFill>
              </a:rPr>
              <a:t> SICUREZZA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24744"/>
            <a:ext cx="9144000" cy="5784118"/>
          </a:xfrm>
        </p:spPr>
        <p:txBody>
          <a:bodyPr/>
          <a:lstStyle/>
          <a:p>
            <a:pPr eaLnBrk="1" hangingPunct="1"/>
            <a:r>
              <a:rPr lang="it-IT" sz="3200" dirty="0" smtClean="0"/>
              <a:t>Posticipo rientro serale eccezionale, </a:t>
            </a:r>
            <a:br>
              <a:rPr lang="it-IT" sz="3200" dirty="0" smtClean="0"/>
            </a:br>
            <a:r>
              <a:rPr lang="it-IT" sz="3200" dirty="0" smtClean="0"/>
              <a:t>serata speciale, visite parenti e giorno libero</a:t>
            </a:r>
            <a:r>
              <a:rPr lang="it-IT" sz="4000" dirty="0" smtClean="0"/>
              <a:t>.</a:t>
            </a:r>
            <a:br>
              <a:rPr lang="it-IT" sz="4000" dirty="0" smtClean="0"/>
            </a:b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 smtClean="0">
                <a:solidFill>
                  <a:schemeClr val="tx1"/>
                </a:solidFill>
              </a:rPr>
              <a:t>Comunicazione al tutor</a:t>
            </a:r>
            <a:br>
              <a:rPr lang="it-IT" sz="4000" dirty="0" smtClean="0">
                <a:solidFill>
                  <a:schemeClr val="tx1"/>
                </a:solidFill>
              </a:rPr>
            </a:br>
            <a:r>
              <a:rPr lang="it-IT" sz="4000" dirty="0" smtClean="0">
                <a:solidFill>
                  <a:schemeClr val="tx1"/>
                </a:solidFill>
              </a:rPr>
              <a:t>Richiesta </a:t>
            </a:r>
            <a:r>
              <a:rPr lang="it-IT" sz="4000" dirty="0" err="1" smtClean="0">
                <a:solidFill>
                  <a:schemeClr val="tx1"/>
                </a:solidFill>
              </a:rPr>
              <a:t>email</a:t>
            </a:r>
            <a:r>
              <a:rPr lang="it-IT" sz="4000" dirty="0" smtClean="0">
                <a:solidFill>
                  <a:schemeClr val="tx1"/>
                </a:solidFill>
              </a:rPr>
              <a:t> dai Genitori al Coordinatore: </a:t>
            </a:r>
            <a:r>
              <a:rPr lang="it-IT" sz="3600" dirty="0" smtClean="0">
                <a:solidFill>
                  <a:srgbClr val="C00000"/>
                </a:solidFill>
              </a:rPr>
              <a:t>erasmus@alberghierospoleto.it</a:t>
            </a:r>
            <a:r>
              <a:rPr lang="it-IT" sz="4000" dirty="0" smtClean="0">
                <a:solidFill>
                  <a:schemeClr val="tx1"/>
                </a:solidFill>
              </a:rPr>
              <a:t/>
            </a:r>
            <a:br>
              <a:rPr lang="it-IT" sz="4000" dirty="0" smtClean="0">
                <a:solidFill>
                  <a:schemeClr val="tx1"/>
                </a:solidFill>
              </a:rPr>
            </a:br>
            <a:r>
              <a:rPr lang="it-IT" sz="4000" dirty="0" smtClean="0">
                <a:solidFill>
                  <a:schemeClr val="tx1"/>
                </a:solidFill>
              </a:rPr>
              <a:t>Comunicazione Coordinatore Tutor</a:t>
            </a:r>
            <a:br>
              <a:rPr lang="it-IT" sz="4000" dirty="0" smtClean="0">
                <a:solidFill>
                  <a:schemeClr val="tx1"/>
                </a:solidFill>
              </a:rPr>
            </a:br>
            <a:r>
              <a:rPr lang="it-IT" sz="4000" dirty="0" smtClean="0">
                <a:solidFill>
                  <a:schemeClr val="tx1"/>
                </a:solidFill>
              </a:rPr>
              <a:t>Autorizzazione al partecipante</a:t>
            </a:r>
            <a:endParaRPr lang="it-IT" sz="4000" b="1" u="sng" dirty="0" smtClean="0">
              <a:solidFill>
                <a:schemeClr val="tx1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it-IT" sz="4400" b="1" dirty="0" smtClean="0">
                <a:solidFill>
                  <a:schemeClr val="bg1"/>
                </a:solidFill>
              </a:rPr>
              <a:t>USCITE E PERMESSI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96752"/>
            <a:ext cx="9144000" cy="5787070"/>
          </a:xfrm>
        </p:spPr>
        <p:txBody>
          <a:bodyPr/>
          <a:lstStyle/>
          <a:p>
            <a:pPr eaLnBrk="1" hangingPunct="1"/>
            <a:r>
              <a:rPr lang="it-IT" sz="5400" dirty="0" smtClean="0"/>
              <a:t>SUSCETTIBILI </a:t>
            </a:r>
            <a:r>
              <a:rPr lang="it-IT" sz="5400" dirty="0" err="1" smtClean="0"/>
              <a:t>DI</a:t>
            </a:r>
            <a:r>
              <a:rPr lang="it-IT" sz="5400" dirty="0" smtClean="0"/>
              <a:t> RIMPATRIO DEL PARTECIPANTE</a:t>
            </a:r>
            <a:r>
              <a:rPr lang="it-IT" sz="4000" dirty="0" smtClean="0"/>
              <a:t>’:</a:t>
            </a:r>
            <a:br>
              <a:rPr lang="it-IT" sz="4000" dirty="0" smtClean="0"/>
            </a:br>
            <a:r>
              <a:rPr lang="it-IT" sz="4000" dirty="0" smtClean="0">
                <a:solidFill>
                  <a:schemeClr val="tx1"/>
                </a:solidFill>
              </a:rPr>
              <a:t>Abuso di Alcool - Uso di Droghe</a:t>
            </a:r>
            <a:br>
              <a:rPr lang="it-IT" sz="4000" dirty="0" smtClean="0">
                <a:solidFill>
                  <a:schemeClr val="tx1"/>
                </a:solidFill>
              </a:rPr>
            </a:br>
            <a:r>
              <a:rPr lang="it-IT" sz="4000" dirty="0" smtClean="0">
                <a:solidFill>
                  <a:schemeClr val="tx1"/>
                </a:solidFill>
              </a:rPr>
              <a:t>Atti di Vandalismo</a:t>
            </a:r>
            <a:br>
              <a:rPr lang="it-IT" sz="4000" dirty="0" smtClean="0">
                <a:solidFill>
                  <a:schemeClr val="tx1"/>
                </a:solidFill>
              </a:rPr>
            </a:br>
            <a:r>
              <a:rPr lang="it-IT" sz="4000" dirty="0" smtClean="0">
                <a:solidFill>
                  <a:schemeClr val="tx1"/>
                </a:solidFill>
              </a:rPr>
              <a:t>Regolamenti Alloggi</a:t>
            </a:r>
            <a:br>
              <a:rPr lang="it-IT" sz="4000" dirty="0" smtClean="0">
                <a:solidFill>
                  <a:schemeClr val="tx1"/>
                </a:solidFill>
              </a:rPr>
            </a:br>
            <a:r>
              <a:rPr lang="it-IT" sz="4000" dirty="0" smtClean="0">
                <a:solidFill>
                  <a:schemeClr val="tx1"/>
                </a:solidFill>
              </a:rPr>
              <a:t>Processi Aziendali</a:t>
            </a:r>
            <a:br>
              <a:rPr lang="it-IT" sz="4000" dirty="0" smtClean="0">
                <a:solidFill>
                  <a:schemeClr val="tx1"/>
                </a:solidFill>
              </a:rPr>
            </a:br>
            <a:r>
              <a:rPr lang="it-IT" sz="4000" dirty="0" smtClean="0">
                <a:solidFill>
                  <a:schemeClr val="tx1"/>
                </a:solidFill>
              </a:rPr>
              <a:t>Rispetto dei Tutor</a:t>
            </a:r>
            <a:br>
              <a:rPr lang="it-IT" sz="4000" dirty="0" smtClean="0">
                <a:solidFill>
                  <a:schemeClr val="tx1"/>
                </a:solidFill>
              </a:rPr>
            </a:br>
            <a:r>
              <a:rPr lang="it-IT" sz="4000" dirty="0" smtClean="0">
                <a:solidFill>
                  <a:schemeClr val="tx1"/>
                </a:solidFill>
              </a:rPr>
              <a:t>Rispetto degli Orari di Rientro</a:t>
            </a:r>
            <a:endParaRPr lang="it-IT" sz="4000" b="1" u="sng" dirty="0" smtClean="0">
              <a:solidFill>
                <a:schemeClr val="tx1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it-IT" sz="4400" b="1" dirty="0" smtClean="0">
                <a:solidFill>
                  <a:schemeClr val="bg1"/>
                </a:solidFill>
              </a:rPr>
              <a:t>GRAVI MANCANZE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817617" y="1196752"/>
            <a:ext cx="7858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>
                <a:solidFill>
                  <a:srgbClr val="002060"/>
                </a:solidFill>
                <a:latin typeface="Eras Bold ITC" pitchFamily="34" charset="0"/>
              </a:rPr>
              <a:t>Italians</a:t>
            </a:r>
            <a:r>
              <a:rPr lang="it-IT" sz="2800" dirty="0" smtClean="0">
                <a:solidFill>
                  <a:srgbClr val="002060"/>
                </a:solidFill>
                <a:latin typeface="Eras Bold ITC" pitchFamily="34" charset="0"/>
              </a:rPr>
              <a:t>  Do Erasmus+ </a:t>
            </a:r>
            <a:r>
              <a:rPr lang="it-IT" sz="2800" dirty="0" err="1" smtClean="0">
                <a:solidFill>
                  <a:srgbClr val="002060"/>
                </a:solidFill>
                <a:latin typeface="Eras Bold ITC" pitchFamily="34" charset="0"/>
              </a:rPr>
              <a:t>Better</a:t>
            </a:r>
            <a:r>
              <a:rPr lang="it-IT" sz="2800" dirty="0" smtClean="0">
                <a:solidFill>
                  <a:srgbClr val="002060"/>
                </a:solidFill>
                <a:latin typeface="Eras Bold ITC" pitchFamily="34" charset="0"/>
              </a:rPr>
              <a:t> !</a:t>
            </a:r>
            <a:endParaRPr lang="it-IT" sz="2800" dirty="0">
              <a:solidFill>
                <a:srgbClr val="002060"/>
              </a:solidFill>
              <a:latin typeface="Eras Bold ITC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79512" y="2270482"/>
            <a:ext cx="877896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dirty="0" smtClean="0"/>
              <a:t>Se </a:t>
            </a:r>
            <a:r>
              <a:rPr lang="it-IT" sz="4400" b="1" dirty="0" smtClean="0"/>
              <a:t>ho visto</a:t>
            </a:r>
            <a:r>
              <a:rPr lang="it-IT" sz="4400" dirty="0" smtClean="0"/>
              <a:t> più </a:t>
            </a:r>
            <a:r>
              <a:rPr lang="it-IT" sz="4400" b="1" dirty="0" smtClean="0"/>
              <a:t>lontano</a:t>
            </a:r>
            <a:r>
              <a:rPr lang="it-IT" sz="4400" dirty="0" smtClean="0"/>
              <a:t>, è </a:t>
            </a:r>
            <a:r>
              <a:rPr lang="it-IT" sz="4400" b="1" dirty="0" smtClean="0"/>
              <a:t>perché</a:t>
            </a:r>
            <a:r>
              <a:rPr lang="it-IT" sz="4400" dirty="0" smtClean="0"/>
              <a:t> stavo sulle spalle di giganti</a:t>
            </a:r>
            <a:r>
              <a:rPr lang="it-IT" sz="4400" dirty="0" smtClean="0"/>
              <a:t>.</a:t>
            </a:r>
          </a:p>
          <a:p>
            <a:pPr algn="ctr"/>
            <a:endParaRPr lang="it-IT" sz="4400" b="1" i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it-IT" sz="44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32293" y="6444044"/>
            <a:ext cx="8711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https://www.youtube.com/watch?v=LILWohA6wxs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170384" y="18864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 smtClean="0">
                <a:solidFill>
                  <a:srgbClr val="002060"/>
                </a:solidFill>
                <a:latin typeface="Eras Bold ITC" pitchFamily="34" charset="0"/>
              </a:rPr>
              <a:t>Best Trainer 2020</a:t>
            </a:r>
            <a:endParaRPr lang="it-IT" sz="5400" dirty="0">
              <a:solidFill>
                <a:srgbClr val="002060"/>
              </a:solidFill>
              <a:latin typeface="Eras Bold IT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6186309"/>
          </a:xfrm>
        </p:spPr>
        <p:txBody>
          <a:bodyPr/>
          <a:lstStyle/>
          <a:p>
            <a:r>
              <a:rPr lang="it-IT" sz="5400" dirty="0" smtClean="0"/>
              <a:t>PROCEDURE PER IL RIMPATRIO DEL PARTECIPANTE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solidFill>
                  <a:schemeClr val="tx1"/>
                </a:solidFill>
              </a:rPr>
              <a:t>Report dell’accaduto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Comunicazioni DS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Decisione Coordinatore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Comunicazione al partecipante e ai genitori</a:t>
            </a: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olo 1"/>
          <p:cNvSpPr>
            <a:spLocks noGrp="1"/>
          </p:cNvSpPr>
          <p:nvPr>
            <p:ph type="title"/>
          </p:nvPr>
        </p:nvSpPr>
        <p:spPr>
          <a:xfrm>
            <a:off x="0" y="260648"/>
            <a:ext cx="5508625" cy="6408712"/>
          </a:xfrm>
        </p:spPr>
        <p:txBody>
          <a:bodyPr>
            <a:normAutofit/>
          </a:bodyPr>
          <a:lstStyle/>
          <a:p>
            <a:r>
              <a:rPr lang="it-IT" sz="2800" b="1" dirty="0" smtClean="0"/>
              <a:t>A tal fine dichiara :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i="1" dirty="0" smtClean="0">
                <a:solidFill>
                  <a:schemeClr val="tx1"/>
                </a:solidFill>
              </a:rPr>
              <a:t>- di liberare l'organismo promotore (consorzio italiano, partner esteri e tutor) da ogni responsabilità derivante da eventi fortuiti o conseguenti a iniziative autonome, azioni o comportamenti del proprio figlio, che dovessero accadere durante il viaggio e/o il soggiorno all'estero, consapevole che la partecipazione al progetto si configura come libera e autonoma partecipazione. </a:t>
            </a:r>
            <a:endParaRPr lang="it-IT" sz="2800" dirty="0" smtClean="0">
              <a:solidFill>
                <a:schemeClr val="tx1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 bwMode="auto">
          <a:xfrm>
            <a:off x="4859338" y="476250"/>
            <a:ext cx="428466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it-IT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 Genitori</a:t>
            </a:r>
          </a:p>
          <a:p>
            <a:pPr algn="ctr" eaLnBrk="0" hangingPunct="0">
              <a:defRPr/>
            </a:pPr>
            <a:r>
              <a:rPr lang="it-IT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(il Tutore) 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 l="32372" t="11438" r="28334" b="15720"/>
          <a:stretch>
            <a:fillRect/>
          </a:stretch>
        </p:blipFill>
        <p:spPr bwMode="auto">
          <a:xfrm>
            <a:off x="5413375" y="2970213"/>
            <a:ext cx="3730625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95936" y="188640"/>
            <a:ext cx="4896544" cy="2016224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LEARNERS 2020</a:t>
            </a:r>
            <a:br>
              <a:rPr lang="it-IT" dirty="0" smtClean="0">
                <a:solidFill>
                  <a:srgbClr val="002060"/>
                </a:solidFill>
              </a:rPr>
            </a:br>
            <a:r>
              <a:rPr lang="it-IT" dirty="0" smtClean="0">
                <a:solidFill>
                  <a:srgbClr val="002060"/>
                </a:solidFill>
              </a:rPr>
              <a:t>Principali Attività di durante il tirocinio</a:t>
            </a:r>
            <a:endParaRPr lang="it-IT" dirty="0">
              <a:solidFill>
                <a:srgbClr val="002060"/>
              </a:solidFill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35496" y="2348879"/>
          <a:ext cx="9036496" cy="450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7141"/>
                <a:gridCol w="2259124"/>
                <a:gridCol w="2960231"/>
              </a:tblGrid>
              <a:tr h="497433">
                <a:tc>
                  <a:txBody>
                    <a:bodyPr/>
                    <a:lstStyle/>
                    <a:p>
                      <a:r>
                        <a:rPr lang="it-IT" dirty="0" smtClean="0"/>
                        <a:t>attività</a:t>
                      </a:r>
                      <a:endParaRPr lang="it-IT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note</a:t>
                      </a:r>
                      <a:endParaRPr lang="it-IT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scadenze</a:t>
                      </a:r>
                      <a:endParaRPr lang="it-IT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974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aseline="0" dirty="0" smtClean="0"/>
                        <a:t>Patto formativo e regolamento</a:t>
                      </a:r>
                      <a:endParaRPr lang="it-IT" dirty="0" smtClean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leggere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MAI</a:t>
                      </a:r>
                      <a:endParaRPr lang="it-IT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665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Piattaforma OLS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Test iniziale</a:t>
                      </a:r>
                    </a:p>
                    <a:p>
                      <a:r>
                        <a:rPr lang="it-IT" dirty="0" smtClean="0"/>
                        <a:t>Corso di inglese 30h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Prima</a:t>
                      </a:r>
                      <a:r>
                        <a:rPr lang="it-IT" baseline="0" dirty="0" smtClean="0"/>
                        <a:t> del Tirocinio</a:t>
                      </a:r>
                    </a:p>
                    <a:p>
                      <a:r>
                        <a:rPr lang="it-IT" dirty="0" smtClean="0"/>
                        <a:t>Durante il tirocinio</a:t>
                      </a:r>
                      <a:endParaRPr lang="it-IT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97433">
                <a:tc>
                  <a:txBody>
                    <a:bodyPr/>
                    <a:lstStyle/>
                    <a:p>
                      <a:r>
                        <a:rPr lang="it-IT" baseline="0" dirty="0" err="1" smtClean="0"/>
                        <a:t>Learning</a:t>
                      </a:r>
                      <a:r>
                        <a:rPr lang="it-IT" baseline="0" dirty="0" smtClean="0"/>
                        <a:t> Agreement / Convenzione</a:t>
                      </a:r>
                      <a:endParaRPr lang="it-IT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Firma convenzione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Entro il 23 08 2020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97433">
                <a:tc>
                  <a:txBody>
                    <a:bodyPr/>
                    <a:lstStyle/>
                    <a:p>
                      <a:r>
                        <a:rPr lang="it-IT" dirty="0" smtClean="0"/>
                        <a:t>Valutazione intermedia e finale</a:t>
                      </a:r>
                      <a:endParaRPr lang="it-IT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Test diversi</a:t>
                      </a:r>
                      <a:endParaRPr lang="it-IT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15 09 2020        13 12 2020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97433">
                <a:tc>
                  <a:txBody>
                    <a:bodyPr/>
                    <a:lstStyle/>
                    <a:p>
                      <a:r>
                        <a:rPr lang="it-IT" dirty="0" smtClean="0"/>
                        <a:t>Registro stage</a:t>
                      </a:r>
                      <a:endParaRPr lang="it-IT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Firma del registro</a:t>
                      </a:r>
                      <a:endParaRPr lang="it-IT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Ogni giorno</a:t>
                      </a:r>
                      <a:r>
                        <a:rPr lang="it-IT" baseline="0" dirty="0" smtClean="0"/>
                        <a:t> lavorativo</a:t>
                      </a:r>
                      <a:endParaRPr lang="it-IT" dirty="0" smtClean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8585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Piattaforma OLS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TEST Finale per la lingua </a:t>
                      </a:r>
                      <a:r>
                        <a:rPr lang="it-IT" baseline="0" dirty="0" smtClean="0"/>
                        <a:t>inglese</a:t>
                      </a:r>
                      <a:endParaRPr lang="it-IT" dirty="0" smtClean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Entro 3</a:t>
                      </a:r>
                      <a:r>
                        <a:rPr lang="it-IT" baseline="0" dirty="0" smtClean="0"/>
                        <a:t> giorni dal rientro</a:t>
                      </a:r>
                      <a:endParaRPr lang="it-IT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97433">
                <a:tc>
                  <a:txBody>
                    <a:bodyPr/>
                    <a:lstStyle/>
                    <a:p>
                      <a:r>
                        <a:rPr lang="it-IT" dirty="0" smtClean="0"/>
                        <a:t>Piattaforma Mobility </a:t>
                      </a:r>
                      <a:r>
                        <a:rPr lang="it-IT" dirty="0" err="1" smtClean="0"/>
                        <a:t>Tool</a:t>
                      </a:r>
                      <a:r>
                        <a:rPr lang="it-IT" dirty="0" smtClean="0"/>
                        <a:t> </a:t>
                      </a:r>
                      <a:endParaRPr lang="it-IT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Report finale</a:t>
                      </a:r>
                      <a:endParaRPr lang="it-IT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Entro 3</a:t>
                      </a:r>
                      <a:r>
                        <a:rPr lang="it-IT" baseline="0" dirty="0" smtClean="0"/>
                        <a:t> giorni dal rientro</a:t>
                      </a:r>
                      <a:endParaRPr lang="it-IT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16386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24938" cy="2369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201737"/>
          </a:xfrm>
        </p:spPr>
        <p:txBody>
          <a:bodyPr/>
          <a:lstStyle/>
          <a:p>
            <a:r>
              <a:rPr lang="it-IT" sz="4000" smtClean="0"/>
              <a:t>La GUIDA O.L.S.</a:t>
            </a:r>
            <a:r>
              <a:rPr lang="it-IT" sz="3200" smtClean="0"/>
              <a:t> </a:t>
            </a:r>
            <a:br>
              <a:rPr lang="it-IT" sz="3200" smtClean="0"/>
            </a:br>
            <a:r>
              <a:rPr lang="it-IT" sz="3200" smtClean="0"/>
              <a:t>in lingua italiana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 cstate="print"/>
          <a:srcRect l="32372" t="25220" r="33315" b="17688"/>
          <a:stretch>
            <a:fillRect/>
          </a:stretch>
        </p:blipFill>
        <p:spPr bwMode="auto">
          <a:xfrm>
            <a:off x="71438" y="1484313"/>
            <a:ext cx="399573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 cstate="print"/>
          <a:srcRect l="29523" t="34250" r="31183" b="20470"/>
          <a:stretch>
            <a:fillRect/>
          </a:stretch>
        </p:blipFill>
        <p:spPr bwMode="auto">
          <a:xfrm>
            <a:off x="3995738" y="1916113"/>
            <a:ext cx="5113337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200151"/>
          </a:xfrm>
        </p:spPr>
        <p:txBody>
          <a:bodyPr/>
          <a:lstStyle/>
          <a:p>
            <a:r>
              <a:rPr lang="it-IT" sz="3200" dirty="0" smtClean="0"/>
              <a:t>Sito </a:t>
            </a:r>
            <a:r>
              <a:rPr lang="it-IT" sz="4000" dirty="0" err="1" smtClean="0"/>
              <a:t>O.L.S.</a:t>
            </a:r>
            <a:r>
              <a:rPr lang="it-IT" sz="3200" dirty="0" smtClean="0"/>
              <a:t> </a:t>
            </a:r>
            <a:r>
              <a:rPr lang="it-IT" sz="2000" dirty="0" smtClean="0"/>
              <a:t>Online </a:t>
            </a:r>
            <a:r>
              <a:rPr lang="it-IT" sz="2000" dirty="0" err="1" smtClean="0"/>
              <a:t>Linguistic</a:t>
            </a:r>
            <a:r>
              <a:rPr lang="it-IT" sz="2000" dirty="0" smtClean="0"/>
              <a:t> </a:t>
            </a:r>
            <a:r>
              <a:rPr lang="it-IT" sz="2000" dirty="0" err="1" smtClean="0"/>
              <a:t>Support</a:t>
            </a:r>
            <a:r>
              <a:rPr lang="it-IT" sz="2000" dirty="0" smtClean="0"/>
              <a:t> </a:t>
            </a:r>
            <a:r>
              <a:rPr lang="it-IT" sz="3200" dirty="0" smtClean="0"/>
              <a:t> </a:t>
            </a:r>
            <a:r>
              <a:rPr lang="it-IT" sz="3200" dirty="0" smtClean="0">
                <a:hlinkClick r:id="rId2"/>
              </a:rPr>
              <a:t>https://erasmusplusols.eu/it/</a:t>
            </a:r>
            <a:endParaRPr lang="it-IT" sz="3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6060" t="13960" r="59455" b="24720"/>
          <a:stretch>
            <a:fillRect/>
          </a:stretch>
        </p:blipFill>
        <p:spPr bwMode="auto">
          <a:xfrm>
            <a:off x="0" y="1601416"/>
            <a:ext cx="921702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sultati immagini per erasmus+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1" cy="1865784"/>
          </a:xfrm>
          <a:prstGeom prst="rect">
            <a:avLst/>
          </a:prstGeom>
          <a:noFill/>
        </p:spPr>
      </p:pic>
      <p:sp>
        <p:nvSpPr>
          <p:cNvPr id="38915" name="Titolo 1"/>
          <p:cNvSpPr>
            <a:spLocks noGrp="1"/>
          </p:cNvSpPr>
          <p:nvPr>
            <p:ph type="title"/>
          </p:nvPr>
        </p:nvSpPr>
        <p:spPr>
          <a:xfrm>
            <a:off x="1979712" y="44624"/>
            <a:ext cx="7092280" cy="108012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PIATTAFORMA          UTC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3949" b="13122"/>
          <a:stretch>
            <a:fillRect/>
          </a:stretch>
        </p:blipFill>
        <p:spPr bwMode="auto">
          <a:xfrm>
            <a:off x="1" y="1844824"/>
            <a:ext cx="9144000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olo 1"/>
          <p:cNvSpPr>
            <a:spLocks noGrp="1"/>
          </p:cNvSpPr>
          <p:nvPr>
            <p:ph type="title"/>
          </p:nvPr>
        </p:nvSpPr>
        <p:spPr>
          <a:xfrm>
            <a:off x="2053952" y="212725"/>
            <a:ext cx="6694512" cy="768350"/>
          </a:xfrm>
        </p:spPr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PIATTAFORMA UTC</a:t>
            </a:r>
          </a:p>
        </p:txBody>
      </p:sp>
      <p:pic>
        <p:nvPicPr>
          <p:cNvPr id="4" name="Picture 2" descr="Risultati immagini per erasmus+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496108" y="2496107"/>
            <a:ext cx="6858001" cy="1865784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9838" t="4880" r="8263" b="12162"/>
          <a:stretch>
            <a:fillRect/>
          </a:stretch>
        </p:blipFill>
        <p:spPr bwMode="auto">
          <a:xfrm>
            <a:off x="1835696" y="1268760"/>
            <a:ext cx="7308304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sultati immagini per erasmus+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1" cy="1865784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9681" t="13407" r="9518" b="11782"/>
          <a:stretch>
            <a:fillRect/>
          </a:stretch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6767736" y="0"/>
            <a:ext cx="2376264" cy="1772816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</a:rPr>
              <a:t>PIATTAFORMA UTC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olo 1"/>
          <p:cNvSpPr>
            <a:spLocks noGrp="1"/>
          </p:cNvSpPr>
          <p:nvPr>
            <p:ph type="title"/>
          </p:nvPr>
        </p:nvSpPr>
        <p:spPr>
          <a:xfrm rot="16200000">
            <a:off x="-911361" y="3081945"/>
            <a:ext cx="6694512" cy="768350"/>
          </a:xfrm>
        </p:spPr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PIATTAFORMA       UTC</a:t>
            </a:r>
          </a:p>
        </p:txBody>
      </p:sp>
      <p:pic>
        <p:nvPicPr>
          <p:cNvPr id="4" name="Picture 2" descr="Risultati immagini per erasmus+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496108" y="2496107"/>
            <a:ext cx="6858001" cy="1865784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8574" t="13407" r="58220" b="12766"/>
          <a:stretch>
            <a:fillRect/>
          </a:stretch>
        </p:blipFill>
        <p:spPr bwMode="auto">
          <a:xfrm>
            <a:off x="3707904" y="0"/>
            <a:ext cx="5436096" cy="679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Autofit/>
          </a:bodyPr>
          <a:lstStyle/>
          <a:p>
            <a:r>
              <a:rPr lang="it-IT" sz="9600" b="1" dirty="0" smtClean="0">
                <a:solidFill>
                  <a:srgbClr val="0070C0"/>
                </a:solidFill>
              </a:rPr>
              <a:t>ITALIANS </a:t>
            </a:r>
            <a:r>
              <a:rPr lang="it-IT" sz="9600" b="1" dirty="0" smtClean="0">
                <a:solidFill>
                  <a:srgbClr val="0070C0"/>
                </a:solidFill>
              </a:rPr>
              <a:t> </a:t>
            </a:r>
            <a:r>
              <a:rPr lang="it-IT" sz="9600" b="1" dirty="0" smtClean="0">
                <a:solidFill>
                  <a:srgbClr val="0070C0"/>
                </a:solidFill>
              </a:rPr>
              <a:t>DO</a:t>
            </a:r>
            <a:endParaRPr lang="it-IT" sz="9600" b="1" dirty="0">
              <a:solidFill>
                <a:srgbClr val="0070C0"/>
              </a:solidFill>
            </a:endParaRPr>
          </a:p>
        </p:txBody>
      </p:sp>
      <p:pic>
        <p:nvPicPr>
          <p:cNvPr id="37890" name="Picture 2" descr="Risultati immagini per erasmusplus immagi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874538"/>
            <a:ext cx="4680520" cy="2714702"/>
          </a:xfrm>
          <a:prstGeom prst="rect">
            <a:avLst/>
          </a:prstGeom>
          <a:noFill/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467544" y="55983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BETTER !!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>
          <a:xfrm>
            <a:off x="179388" y="180975"/>
            <a:ext cx="8713787" cy="1446213"/>
          </a:xfrm>
        </p:spPr>
        <p:txBody>
          <a:bodyPr/>
          <a:lstStyle/>
          <a:p>
            <a:r>
              <a:rPr lang="it-IT" b="1" smtClean="0">
                <a:solidFill>
                  <a:srgbClr val="FFFF00"/>
                </a:solidFill>
              </a:rPr>
              <a:t>L’Erasmus </a:t>
            </a:r>
            <a:br>
              <a:rPr lang="it-IT" b="1" smtClean="0">
                <a:solidFill>
                  <a:srgbClr val="FFFF00"/>
                </a:solidFill>
              </a:rPr>
            </a:br>
            <a:r>
              <a:rPr lang="it-IT" b="1" smtClean="0">
                <a:solidFill>
                  <a:srgbClr val="FFFF00"/>
                </a:solidFill>
              </a:rPr>
              <a:t>è la cosa giusta da fare!</a:t>
            </a:r>
            <a:endParaRPr lang="it-IT" smtClean="0">
              <a:solidFill>
                <a:srgbClr val="FFFF00"/>
              </a:solidFill>
            </a:endParaRPr>
          </a:p>
        </p:txBody>
      </p:sp>
      <p:sp>
        <p:nvSpPr>
          <p:cNvPr id="19459" name="Segnaposto contenuto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marL="514350" indent="-514350">
              <a:buFontTx/>
              <a:buAutoNum type="arabicParenR"/>
            </a:pPr>
            <a:r>
              <a:rPr lang="it-IT" b="1" dirty="0" smtClean="0"/>
              <a:t>L’Erasmus riduce il rischio di disoccupazione</a:t>
            </a:r>
          </a:p>
          <a:p>
            <a:pPr marL="514350" indent="-514350">
              <a:buFontTx/>
              <a:buNone/>
            </a:pPr>
            <a:r>
              <a:rPr lang="it-IT" b="1" dirty="0" smtClean="0"/>
              <a:t>2) L’Erasmus aiuta a trovare lavoro in un ambiente internazionale</a:t>
            </a:r>
          </a:p>
          <a:p>
            <a:pPr marL="514350" indent="-514350">
              <a:buFontTx/>
              <a:buNone/>
            </a:pPr>
            <a:r>
              <a:rPr lang="it-IT" b="1" dirty="0" smtClean="0"/>
              <a:t>3) L’Erasmus rafforza la fiducia in se stessi</a:t>
            </a:r>
          </a:p>
          <a:p>
            <a:pPr marL="514350" indent="-514350">
              <a:buFontTx/>
              <a:buNone/>
            </a:pPr>
            <a:r>
              <a:rPr lang="it-IT" b="1" dirty="0" smtClean="0"/>
              <a:t>4) L’Erasmus ci fa apprezzare di più l’Europa</a:t>
            </a:r>
          </a:p>
          <a:p>
            <a:pPr marL="514350" indent="-514350">
              <a:buFontTx/>
              <a:buNone/>
            </a:pPr>
            <a:r>
              <a:rPr lang="it-IT" b="1" dirty="0" smtClean="0"/>
              <a:t>5) L’Erasmus fa innamorare</a:t>
            </a:r>
            <a:endParaRPr lang="it-IT" dirty="0" smtClean="0"/>
          </a:p>
        </p:txBody>
      </p:sp>
      <p:sp>
        <p:nvSpPr>
          <p:cNvPr id="19460" name="Rettangolo 4"/>
          <p:cNvSpPr>
            <a:spLocks noChangeArrowheads="1"/>
          </p:cNvSpPr>
          <p:nvPr/>
        </p:nvSpPr>
        <p:spPr bwMode="auto">
          <a:xfrm>
            <a:off x="0" y="558924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1600" dirty="0" smtClean="0"/>
          </a:p>
          <a:p>
            <a:pPr algn="ctr"/>
            <a:r>
              <a:rPr lang="it-IT" sz="1600" dirty="0" smtClean="0">
                <a:hlinkClick r:id="rId2"/>
              </a:rPr>
              <a:t>https://www.youtube.com/watch?v=eC-SJd5f-tc</a:t>
            </a:r>
            <a:r>
              <a:rPr lang="it-IT" sz="1600" dirty="0" smtClean="0"/>
              <a:t>  mamma </a:t>
            </a:r>
            <a:r>
              <a:rPr lang="it-IT" sz="1600" dirty="0" err="1" smtClean="0"/>
              <a:t>erasmus</a:t>
            </a:r>
            <a:endParaRPr lang="it-IT" sz="1600" dirty="0" smtClean="0"/>
          </a:p>
          <a:p>
            <a:pPr algn="ctr"/>
            <a:endParaRPr lang="it-IT" sz="1600" dirty="0" smtClean="0"/>
          </a:p>
          <a:p>
            <a:pPr algn="ctr"/>
            <a:r>
              <a:rPr lang="it-IT" sz="1600" dirty="0" smtClean="0"/>
              <a:t>http</a:t>
            </a:r>
            <a:r>
              <a:rPr lang="it-IT" sz="1600" dirty="0"/>
              <a:t>://www.internazionale.it/opinione/</a:t>
            </a:r>
            <a:r>
              <a:rPr lang="it-IT" sz="1600" dirty="0" err="1"/>
              <a:t>jacopo-ottaviani</a:t>
            </a:r>
            <a:r>
              <a:rPr lang="it-IT" sz="1600" dirty="0"/>
              <a:t>/2015/10/13/</a:t>
            </a:r>
            <a:r>
              <a:rPr lang="it-IT" sz="1600" dirty="0" err="1"/>
              <a:t>erasmus-studenti-lavoro-grafici</a:t>
            </a:r>
            <a:endParaRPr lang="it-IT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L'immagine puÃ² contenere: 4 persone, tra cui Sara Frattarolo, persone che sorridono, persone in piedi e spazio al chiuso"/>
          <p:cNvPicPr>
            <a:picLocks noChangeAspect="1" noChangeArrowheads="1"/>
          </p:cNvPicPr>
          <p:nvPr/>
        </p:nvPicPr>
        <p:blipFill>
          <a:blip r:embed="rId2" cstate="print"/>
          <a:srcRect t="25426" b="7620"/>
          <a:stretch>
            <a:fillRect/>
          </a:stretch>
        </p:blipFill>
        <p:spPr bwMode="auto">
          <a:xfrm>
            <a:off x="-36512" y="-39171"/>
            <a:ext cx="9180512" cy="6897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3347864" y="6351711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 smtClean="0">
                <a:solidFill>
                  <a:srgbClr val="C00000"/>
                </a:solidFill>
              </a:rPr>
              <a:t>Main</a:t>
            </a:r>
            <a:r>
              <a:rPr lang="it-IT" sz="1200" b="1" dirty="0" smtClean="0">
                <a:solidFill>
                  <a:srgbClr val="C00000"/>
                </a:solidFill>
              </a:rPr>
              <a:t> Sponsor</a:t>
            </a:r>
          </a:p>
          <a:p>
            <a:pPr algn="ctr"/>
            <a:r>
              <a:rPr lang="it-IT" sz="1200" b="1" dirty="0" smtClean="0">
                <a:solidFill>
                  <a:srgbClr val="C00000"/>
                </a:solidFill>
              </a:rPr>
              <a:t>www.rossobastardo.it</a:t>
            </a:r>
            <a:endParaRPr lang="it-IT" sz="1200" b="1" dirty="0">
              <a:solidFill>
                <a:srgbClr val="C00000"/>
              </a:solidFill>
            </a:endParaRPr>
          </a:p>
        </p:txBody>
      </p:sp>
      <p:sp>
        <p:nvSpPr>
          <p:cNvPr id="3" name="AutoShape 4" descr="Risultati immagini per logo comune di assi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0" name="AutoShape 6" descr="Risultati immagini per logo comune di assi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2" name="AutoShape 8" descr="Risultati immagini per logo comune di assi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4" name="AutoShape 10" descr="Risultati immagini per logo comune di assi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8" name="AutoShape 14" descr="Risultati immagini per logo comune di nor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40" name="AutoShape 16" descr="Risultati immagini per logo comune di nor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50" name="Picture 26" descr="Risultati immagini per logo federalberghi umb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924944"/>
            <a:ext cx="1440160" cy="1440160"/>
          </a:xfrm>
          <a:prstGeom prst="rect">
            <a:avLst/>
          </a:prstGeom>
          <a:noFill/>
        </p:spPr>
      </p:pic>
      <p:pic>
        <p:nvPicPr>
          <p:cNvPr id="1058" name="Picture 34" descr="Risultati immagini per logo cantine signae rossobastar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1287" y="4941168"/>
            <a:ext cx="2028825" cy="1428750"/>
          </a:xfrm>
          <a:prstGeom prst="rect">
            <a:avLst/>
          </a:prstGeom>
          <a:noFill/>
        </p:spPr>
      </p:pic>
      <p:pic>
        <p:nvPicPr>
          <p:cNvPr id="1060" name="Picture 36" descr="umbriajournal.c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953504"/>
            <a:ext cx="2713484" cy="904495"/>
          </a:xfrm>
          <a:prstGeom prst="rect">
            <a:avLst/>
          </a:prstGeom>
          <a:noFill/>
        </p:spPr>
      </p:pic>
      <p:sp>
        <p:nvSpPr>
          <p:cNvPr id="2" name="AutoShape 2" descr="Risultati immagini per logo regione umb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2292" name="Picture 4" descr="https://scontent-mxp1-1.xx.fbcdn.net/v/t1.0-1/p200x200/10675777_783765135049241_7323077929318816462_n.jpg?_nc_cat=0&amp;oh=26c7daa4d8208c9038c5468705e79658&amp;oe=5C1A9BA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2852936"/>
            <a:ext cx="1544960" cy="1544960"/>
          </a:xfrm>
          <a:prstGeom prst="rect">
            <a:avLst/>
          </a:prstGeom>
          <a:noFill/>
        </p:spPr>
      </p:pic>
      <p:pic>
        <p:nvPicPr>
          <p:cNvPr id="12294" name="Picture 6" descr="Logo U.S.R. Umbr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996952"/>
            <a:ext cx="1987674" cy="1068642"/>
          </a:xfrm>
          <a:prstGeom prst="rect">
            <a:avLst/>
          </a:prstGeom>
          <a:noFill/>
        </p:spPr>
      </p:pic>
      <p:pic>
        <p:nvPicPr>
          <p:cNvPr id="12298" name="Picture 10" descr="uploaded/Immagini/Icone/logo_piccolo_color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3068960"/>
            <a:ext cx="2715730" cy="792088"/>
          </a:xfrm>
          <a:prstGeom prst="rect">
            <a:avLst/>
          </a:prstGeom>
          <a:noFill/>
        </p:spPr>
      </p:pic>
      <p:sp>
        <p:nvSpPr>
          <p:cNvPr id="26632" name="AutoShape 8" descr="Risultati immagini per istituto alberghiero vittorio veneto scamp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34" name="AutoShape 10" descr="Risultati immagini per istituto alberghiero vittorio veneto scamp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36" name="AutoShape 12" descr="Risultati immagini per istituto alberghiero vittorio veneto scamp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38" name="AutoShape 14" descr="Risultati immagini per logo isis vittorio vene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6642" name="Picture 18" descr="Fondazione Enrica Amiott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4725144"/>
            <a:ext cx="3150518" cy="859232"/>
          </a:xfrm>
          <a:prstGeom prst="rect">
            <a:avLst/>
          </a:prstGeom>
          <a:noFill/>
        </p:spPr>
      </p:pic>
      <p:pic>
        <p:nvPicPr>
          <p:cNvPr id="26644" name="Picture 20" descr="SlowTouris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128" y="4653136"/>
            <a:ext cx="3028950" cy="381001"/>
          </a:xfrm>
          <a:prstGeom prst="rect">
            <a:avLst/>
          </a:prstGeom>
          <a:noFill/>
        </p:spPr>
      </p:pic>
      <p:pic>
        <p:nvPicPr>
          <p:cNvPr id="41" name="Picture 8" descr="Risultati immagini per italians do erasmus+ bette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2160" y="5301208"/>
            <a:ext cx="2445205" cy="1368152"/>
          </a:xfrm>
          <a:prstGeom prst="rect">
            <a:avLst/>
          </a:prstGeom>
          <a:noFill/>
        </p:spPr>
      </p:pic>
      <p:pic>
        <p:nvPicPr>
          <p:cNvPr id="33" name="Immagine 32"/>
          <p:cNvPicPr/>
          <p:nvPr/>
        </p:nvPicPr>
        <p:blipFill>
          <a:blip r:embed="rId11" cstate="print"/>
          <a:srcRect l="15067" t="27154" r="13997" b="43633"/>
          <a:stretch>
            <a:fillRect/>
          </a:stretch>
        </p:blipFill>
        <p:spPr bwMode="auto">
          <a:xfrm>
            <a:off x="179512" y="44624"/>
            <a:ext cx="878497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24744"/>
            <a:ext cx="6084168" cy="57332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1600" b="1" dirty="0" smtClean="0">
                <a:solidFill>
                  <a:srgbClr val="002060"/>
                </a:solidFill>
              </a:rPr>
              <a:t>Il Consorzio Nazionale è costituito da 16 partner: </a:t>
            </a:r>
          </a:p>
          <a:p>
            <a:pPr algn="ctr">
              <a:buNone/>
            </a:pPr>
            <a:endParaRPr lang="it-IT" sz="16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it-IT" sz="1600" b="1" dirty="0" smtClean="0">
                <a:solidFill>
                  <a:srgbClr val="002060"/>
                </a:solidFill>
              </a:rPr>
              <a:t>Istituto Alberghiero di Spoleto</a:t>
            </a:r>
          </a:p>
          <a:p>
            <a:pPr algn="ctr">
              <a:buNone/>
            </a:pPr>
            <a:r>
              <a:rPr lang="it-IT" sz="1600" b="1" dirty="0" smtClean="0">
                <a:solidFill>
                  <a:srgbClr val="002060"/>
                </a:solidFill>
              </a:rPr>
              <a:t>Istituto Alberghiero di Assisi</a:t>
            </a:r>
          </a:p>
          <a:p>
            <a:pPr algn="ctr">
              <a:buNone/>
            </a:pPr>
            <a:r>
              <a:rPr lang="it-IT" sz="1600" b="1" dirty="0" smtClean="0">
                <a:solidFill>
                  <a:srgbClr val="002060"/>
                </a:solidFill>
              </a:rPr>
              <a:t>Istituto Alberghiero di Città di Castello</a:t>
            </a:r>
          </a:p>
          <a:p>
            <a:pPr algn="ctr">
              <a:buNone/>
            </a:pPr>
            <a:r>
              <a:rPr lang="it-IT" sz="1600" b="1" dirty="0" smtClean="0">
                <a:solidFill>
                  <a:srgbClr val="002060"/>
                </a:solidFill>
              </a:rPr>
              <a:t>Istituto Alberghiero di Orvieto</a:t>
            </a:r>
          </a:p>
          <a:p>
            <a:pPr algn="ctr">
              <a:buNone/>
            </a:pPr>
            <a:r>
              <a:rPr lang="it-IT" sz="1600" b="1" dirty="0" smtClean="0">
                <a:solidFill>
                  <a:srgbClr val="002060"/>
                </a:solidFill>
              </a:rPr>
              <a:t>Istituto Alberghiero di Milano</a:t>
            </a:r>
          </a:p>
          <a:p>
            <a:pPr algn="ctr">
              <a:buNone/>
            </a:pPr>
            <a:r>
              <a:rPr lang="it-IT" sz="1600" b="1" dirty="0" smtClean="0">
                <a:solidFill>
                  <a:srgbClr val="002060"/>
                </a:solidFill>
              </a:rPr>
              <a:t>Istituto Alberghiero di Napoli</a:t>
            </a:r>
          </a:p>
          <a:p>
            <a:pPr algn="ctr">
              <a:buNone/>
            </a:pPr>
            <a:r>
              <a:rPr lang="it-IT" sz="1600" b="1" dirty="0" smtClean="0">
                <a:solidFill>
                  <a:srgbClr val="002060"/>
                </a:solidFill>
              </a:rPr>
              <a:t>Istituto Agrario di Santa Anatolia di Narco</a:t>
            </a:r>
          </a:p>
          <a:p>
            <a:pPr algn="ctr">
              <a:buNone/>
            </a:pPr>
            <a:r>
              <a:rPr lang="it-IT" sz="1600" b="1" dirty="0" smtClean="0">
                <a:solidFill>
                  <a:srgbClr val="002060"/>
                </a:solidFill>
              </a:rPr>
              <a:t>Istituto Turistico di Norcia</a:t>
            </a:r>
          </a:p>
          <a:p>
            <a:pPr algn="ctr">
              <a:buNone/>
            </a:pPr>
            <a:r>
              <a:rPr lang="it-IT" sz="1600" b="1" dirty="0" smtClean="0">
                <a:solidFill>
                  <a:srgbClr val="002060"/>
                </a:solidFill>
              </a:rPr>
              <a:t>Umbria Training Center</a:t>
            </a:r>
          </a:p>
          <a:p>
            <a:pPr algn="ctr">
              <a:buNone/>
            </a:pPr>
            <a:r>
              <a:rPr lang="it-IT" sz="1600" b="1" dirty="0" smtClean="0">
                <a:solidFill>
                  <a:srgbClr val="002060"/>
                </a:solidFill>
              </a:rPr>
              <a:t>Regione Umbria</a:t>
            </a:r>
          </a:p>
          <a:p>
            <a:pPr algn="ctr">
              <a:buNone/>
            </a:pPr>
            <a:r>
              <a:rPr lang="it-IT" sz="1600" b="1" dirty="0" smtClean="0">
                <a:solidFill>
                  <a:srgbClr val="002060"/>
                </a:solidFill>
              </a:rPr>
              <a:t>MIUR Ufficio Scolastico Regionale – Umbria</a:t>
            </a:r>
          </a:p>
          <a:p>
            <a:pPr algn="ctr">
              <a:buNone/>
            </a:pPr>
            <a:r>
              <a:rPr lang="it-IT" sz="1600" b="1" dirty="0" smtClean="0">
                <a:solidFill>
                  <a:srgbClr val="002060"/>
                </a:solidFill>
              </a:rPr>
              <a:t>CCIAA di Perugia</a:t>
            </a:r>
          </a:p>
          <a:p>
            <a:pPr algn="ctr">
              <a:buNone/>
            </a:pPr>
            <a:r>
              <a:rPr lang="it-IT" sz="1600" b="1" dirty="0" smtClean="0">
                <a:solidFill>
                  <a:srgbClr val="002060"/>
                </a:solidFill>
              </a:rPr>
              <a:t>Federalberghi Umbria</a:t>
            </a:r>
          </a:p>
          <a:p>
            <a:pPr algn="ctr">
              <a:buNone/>
            </a:pPr>
            <a:r>
              <a:rPr lang="it-IT" sz="1600" b="1" dirty="0" smtClean="0">
                <a:solidFill>
                  <a:srgbClr val="002060"/>
                </a:solidFill>
              </a:rPr>
              <a:t>Fondazione Enrica Amiotti</a:t>
            </a:r>
          </a:p>
          <a:p>
            <a:pPr algn="ctr">
              <a:buNone/>
            </a:pPr>
            <a:r>
              <a:rPr lang="it-IT" sz="1600" b="1" dirty="0" smtClean="0">
                <a:solidFill>
                  <a:srgbClr val="002060"/>
                </a:solidFill>
              </a:rPr>
              <a:t>Slow Tourism </a:t>
            </a:r>
            <a:r>
              <a:rPr lang="it-IT" sz="1600" b="1" dirty="0" err="1" smtClean="0">
                <a:solidFill>
                  <a:srgbClr val="002060"/>
                </a:solidFill>
              </a:rPr>
              <a:t>A.C.</a:t>
            </a:r>
            <a:endParaRPr lang="it-IT" sz="16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it-IT" sz="1600" b="1" dirty="0" smtClean="0">
                <a:solidFill>
                  <a:srgbClr val="002060"/>
                </a:solidFill>
              </a:rPr>
              <a:t>Gruppo Editoriale Umbria Journal</a:t>
            </a:r>
          </a:p>
          <a:p>
            <a:pPr algn="ctr">
              <a:buNone/>
            </a:pPr>
            <a:r>
              <a:rPr lang="it-IT" sz="1600" b="1" dirty="0" smtClean="0">
                <a:solidFill>
                  <a:srgbClr val="FF0000"/>
                </a:solidFill>
              </a:rPr>
              <a:t>Cantine </a:t>
            </a:r>
            <a:r>
              <a:rPr lang="it-IT" sz="1600" b="1" dirty="0" err="1" smtClean="0">
                <a:solidFill>
                  <a:srgbClr val="FF0000"/>
                </a:solidFill>
              </a:rPr>
              <a:t>Signae</a:t>
            </a:r>
            <a:r>
              <a:rPr lang="it-IT" sz="1600" b="1" dirty="0" smtClean="0">
                <a:solidFill>
                  <a:srgbClr val="FF0000"/>
                </a:solidFill>
              </a:rPr>
              <a:t> Sartori - </a:t>
            </a:r>
            <a:r>
              <a:rPr lang="it-IT" sz="1600" b="1" dirty="0" err="1" smtClean="0">
                <a:solidFill>
                  <a:srgbClr val="FF0000"/>
                </a:solidFill>
              </a:rPr>
              <a:t>Main</a:t>
            </a:r>
            <a:r>
              <a:rPr lang="it-IT" sz="1600" b="1" dirty="0" smtClean="0">
                <a:solidFill>
                  <a:srgbClr val="FF0000"/>
                </a:solidFill>
              </a:rPr>
              <a:t> Sponsor </a:t>
            </a:r>
          </a:p>
        </p:txBody>
      </p:sp>
      <p:pic>
        <p:nvPicPr>
          <p:cNvPr id="5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124744"/>
            <a:ext cx="3059832" cy="5733256"/>
          </a:xfrm>
          <a:prstGeom prst="rect">
            <a:avLst/>
          </a:prstGeom>
          <a:noFill/>
        </p:spPr>
      </p:pic>
      <p:sp>
        <p:nvSpPr>
          <p:cNvPr id="25602" name="AutoShape 2" descr="data:image/jpeg;base64,/9j/4AAQSkZJRgABAQAAAQABAAD/2wCEAAkGBxITEhUSEhIWFhUVFxoYGBgXGBgdGBgbFhoXHRsYGBkYHSggGB0lHh0XIjEhJSkrLi4uFx8zODMsNygtLisBCgoKDg0OGxAQGzUmICY1Ly8tLTItLS0vNy0tLS0tKy0tLTAtLS0tLS0tLS0tLy0tLS0tLS0tLS0tLS0tLS0tLf/AABEIAOEA4AMBIgACEQEDEQH/xAAcAAACAgMBAQAAAAAAAAAAAAAABgQFAQIHAwj/xABKEAACAQMCAwUECAIHBQcFAQABAgMABBESIQUxQQYTIlFhB3GBkRQjMjNCUqGxYtEVQ3KCkrLBJCVjc/A0NVR0k8LhU2Sio/EW/8QAGQEAAwEBAQAAAAAAAAAAAAAAAAIDAQQF/8QAMhEAAgIBAwIEBQMCBwAAAAAAAAECEQMSITEEQRNRcbEiYYHR8DKh4ZHBBRQjM2Jy8f/aAAwDAQACEQMRAD8A7jRRRQAUUUUAFFFFABRRWKAM0V5SzquNTAZIAyQMk8gM8zS5xntcI4xJBC06lihcELGjB9GJCfEvi/hNbGLlwLKSStjOTWM1QC/ma6ktXIXXbCWMrzVslJPF1wSmDjrVHxW0WU2FxI0h1ypFMneOEJ0uv2VYDIkA99OsdvcVz8h1a9jDiMyIHO4TUNRHmFzk171zya0Wa04hMfv0uJWR/wASG3093g9Nhy9T509cOuO8hjk/Oit/iUGsnCgjOzxj4xbt3mJkPdbSeIeDn9o9OR+RqYJBnGRuM/DzrmEd6/8AR1xZzx6biBoLd2I+9SWcKjg9c6m+JJ61e9tJdK3bDbRZqgPkZpGH/tFO8O9fnb7i+Jt+fP7DrmiuWWspVUihne3gnvfq3DafqYoVDlNfIPIMjbG/rV3d8fuILlIUdZYo3treQuPrJJJy2pgUwAVQBuWOfKh4XfILKu6Hmiqi27QQsszsdEcMrRF3ICsUxqK77gHI94NT7K8jlQPG4dTyZTkVJpoqmnwSKKxWaw0KKKKACiiigAooooAKKKKACiiigAooooAwaWu0HaIILiNC0ckAidmZAR3cjANIgz4wq6s+RFMrUs9sbFsJeRJrltskp/8AVifAljI/F4dxnqopsdOVMSd1sVXH7OIdzxMMLgwuhkIOuPQfAzxJkqhXIfbyO9e0lkpmu7I/d3sRuIiOQcgLJg+edD/E1F4Nw+zS4VbMMYLuJu9iwWiMbISkq52Xfwc+uMbVecK7Ossdss0paS0du7dObJhlVXLDJ8JGcY3UVaUklz+fwySi32/P/ClXiDmKx4gVJaHVBdackqrYWU4G5CyIpx5VMubZ7izkaBScXImg/CWCyo5PixjJ100WtlHFr0IFDuztgYBZvtMfU1t9JToc/wBnf9qR5PIdY3W4scS4Fdarpbfuu7vACxdmDRMVCOyhVIfKjIGR4vQ00W1uEjWNeSKFGf4RgVkTE8kPxx/OgSP+T9RSOTkh1BJ2KVz2WuZYZDLJEblhb6WXV3ZNrJ3il8jPibOdtgdq9r/gtzMg70R65LiBpBGxKrFA2oKGYAsSRnkPtHy3ZzI35P1FDS/wt+n86bxWL4aFXi0QPEYzPA7wi3KIe71xh3cMxY7hMKi7nHOlXhF53ct3eTDU3cfS4kOcCSV5o0wp5MUWJAfI+tdT+kLyJx79v3qPe8JglwZIlYgqQcb/AFbal3HMBt8cqaOalTFli3sTuzvC9Uyxy4MViiswPJrmYd48jA/lDberVGs+NOIT3LCE3VzNMrkDTFbxEa5SDt4gNvMvTDf9m5HeYLcaILkhplCHvThQpVJNWEVlUA+EnngilK4s0W9Sa8i0QxxTFYmwVSG30pECM4JYktjrlarFxnz/AE/PmTknEaOHdsEWK1F2Ck06ajpQ6UBbCNINzHqyMZ65FNtKXZHh1x3k11cCP/aQrBcN3kYXOiJs+HCqc7fiLU2CoZEk9vz84L422tzNFFFTHCiiigAooooAKKKKACiisM2NyaAM1itY5AwBBBBGQRyIPUVtQBHF9F3ndd4veAZ0ahrx56eeKkGkH2gJ9FurTiajAjfupyOscmwJ88eL9Kcbq/VVYgghVLMfwqAM5J93SnlCkmu4kZW2n2NLSW2iBijMaCIbopA0at91HLO5rwbjcRTvRLGkROBIzrgnyG+Oh5nO3KqTsZYk2011KPrLwvMcjdUZcIv+ED515+ziyik4XAssauMucMoIyHbfBpnBK3fDoWM26Rdf0tZHdrqJsecqY+WcfpUheOWmksLiHSCAT3iYBOcAnOx2PypK4/wyEcZsUEMYRo3yoVQpxr5jGDTr/Qdtgr9Hi0kgkaFwSMgEjHPc0TjBJc7hGUm2vIP/APRWf/iYf/UT+dSLLikM2e5lSTTjOhg2M8s4O1JnEOFQDjNsghj0m3kJXQukkHYkYxmpnbS8Wwtv9ljSOa4dYkKqFGpttRwN8DOK1402ox5YKbSbfYY7rjdtG2iSeNG/KzqD8ic1vZcVgmz3U0cmOehlOPfg7VB7OdnIbSPQg1OftyNu8jdWZjv8KqO3nCVWFr2Ad3c241q6gAsB9pH/ADKRnnSKMZSpDNyStjVeXMUal5XVFGxLEAb+ZNVsXFrItiO6iDHkFlXf+7nFKfbLiQu+B/SMY190SPJhIoYfPNXnae1tBYP9IRAgi2OACG0+HSeerPKm8NJK/OhfEd7epfS3XdgtJjQoyXHIADJLenqK8riC3u4dLaJon8iCDg9CPIj9KVOCRyf0Cyz6tf0aXZuekh9PP+HFROD8S+h8BjuV+0qHT5FncgZHUb/pWrF5Pe6M8TzW1WOi3dtaokLzqmBpXvZBrOPVzljXtZ8Xt5WKxTxuw5qrqSPeAaouxHCo44UlkGu4mUSSSvuzFxnAJ5AA40jyqZ2q4BHcQsQNE6AtFKuzoy7jBG+DyI8jSNR1VY1y03Rfiilz2f8AHWvLKOV/vBlH/tL1x0yMH40x1kouLaY0ZKStBRWM1mlGCiiigAooooAwarb67mEoSJEbwavGxUtg4wuFI22O/mKkcTuhHGXyBjkSGKgnq2ncL5npSzPPcIUzF3sUj7FZg2lmBIaORsMOoAORvjI5U8Y2JKVFhbSFSxgU7HMtscBlPVos7fAeFuhBzmz4XxSKdS0RJUHSSVYDI5gZG+ORxyII5iq63ZZzg5LR5xIvhkjP5ZFPIkehVvKrEKECwxKFAHQbKvn7+eKHQRsi9obFbuCW1ONLrhifwnmMeoOPdSZwPiAmsYuGyeGfvfo8yjOdMJ1OxPkyDGfNq6MkYUADkKpLLsxbxXUt4invZftEnIGcZ0jpnFNDIlFp+q9TJwbaa9H6FpcDEbADACnAHkBS57L9+GwH+3/namiSIMpU8iCPnUPgPB47SFYIdWhc41HJ3OTvSKS0NfM2viTFPtCf998PH/Ck/wDfT4BVTe9noZLqK8bV3sIKpg+HBznI68zVvWzkpKNdkEE03Ym8SP8Avu1/8tL+9eHtYsma3hnVSRbTrI4HPRkAkDrjb9aZpuCxNdJdnV3saGMb+HDc8jFWLoGBDAEEYIPIg9DTLJTjJdhXjtNPuaWlysiiRCGVgCpHIg1Re0C9WKwuCebIUX1Z/CAPXevbhnZtLYFLaWWOMkkR5VkXP5Q6kqOfI1l+zcbypNO8kzRnKByNCn8wRQFz6nNZHTGV9jXqca7iZxrhzW/Z4RyDDjQzDyLyhse8Zr045w4WM0V/oMtqVVJo2ywhJxiWMHOOQ5eZ86ee0HBoruFoJdWhipOk4PhII394qTLaI0ZiddSFdJBGxGMYPwp1m8/nf1oR4t9vp9Cq47cpLw+eWNgyPbyMrDkQUNJf9HvcdnY0jGplQOAOZ0OSQPXGadeH9mYYbV7NDIYXDrgtkqJAQQpxtzJ+NS+DcKjtoUgizoTONRydyTz68zWRyRgvh87Xoa4OT38qI/Za5jnsrd0IYd2g26MqgEehBBr24txFYIZZJThUQnUeu3L3/vUO27NxwyPJbySQ942p0UgxljzbQ4IBPpitr/s0lwVNxLLKqEMEJVUyORKoo1fGk+HVd7D/ABaaKv2T8OeDh6GQYaVmlx5BsAe7YA/GvTtl26hsw0aDvLjGQg5L6uRyHXHOmVd1KNkHGMjbY7ZGOVcB7WcCks5po2JYkh1kOMvG2Qdycls7MN+VdGFRy5G5slkbxwSidF9nXbKWdnt7z77UzRtgAMBjUgxtlc/I+ldDr5f4bdvFmRWwUKuhyAQ4YYIyN9s5A57Zr6J7L8X+lW0U+CpddwRyI2OPTPKt6vBoepcf3Dp8mpUy3ooorjOgKKKjXtyI11HJ3AAUZJLHAAFAFXeOrXAKFTLGCvdyFlypIy8ZxuemQCDy2quvIpFV5HgSGM/aXWJFYb5aWLSFx1yjFvfitri7K+CYGSMczcpoYeqzKO6z5A6T61620TyyoqtKIV8ciTqrHIGEVXIOtSSW1Bm3QbjNVWxJ7lnw+1WFC5BLsBq8bvy5KrPvpGTgepqJ2h4dJJZzIrsspUsrISCGXcAEb42xVp9qTH4U/Vj0+A/evdzU9VOyjjtR858G7XXUdxDLLcTOiOCys7EaeTZUnfYn4iu79o+KLb2k1xzCoSuOpbAX9SK4d7R+CfRb2RQuI5PrE8sN9oD3Nn5imLinaE3XDLKyibVNMwikXOWAiOAWA3wTpb3A16WbEsmicVt3PPxZHDVBv0Lr2aR3D2NzcTTSuXV0j1Ox0hVOWXJ2Oonf+Guc8H4veyyxQreTqZHVAe9fA1EDJ39a75Dw5LezMCDCxwso+CnJ+JyfjXzlwNpBPCYQDKJEMYPIuGGkHltnFb00lNzlXoGdOKgjrVp2G4kssbtxJnVXVmUtL4grAkbkjcVG9s3FJ4ZLbuZpI9SyZ0Oy5wVxnB3qZw/iPHzPEJreMRGRRIVVdkLDUftnpmoXtftxJdWEbZ0uzKcc8M6A4qMG3mjrafPFFJ14b02j09lvboyabO5YmTfu5GP2xudLEndvLzq99q1xJHYNJFI0bLJH4kYqdzgjIrjnabgE1jcGNwwAOYpBkBgOTKw/ENs45GmbiHbT6XwmWC4cfSUaMgnA71e8G4HVgM5+dVn06c45IcMnHM9EoS5HO9llHAO87x+8+jo+vUdechs6s5rmPZ6/vrm4jtlvZ0MhwCZHIGATyB9K6nxZccAI/wDtF/yrXHOy0lwt3C1qoaYE6A3InSee46Z61vTJOE38wzupROrcH7FcRiuIpZeIGWNGyyF5dx5YJIPxqm472X4rbwzXJ4gwWMM+hZZs4zyBOBV9wG/441zEt1AiwEnWVVdhg431EjfFMHb7/u67/wCS37VzeJNTSdO/Qtoi4NqzivA+K8QuriO3W+mVpDgEyPgbE74PpXSeEwz8KiuLniFyZ1IQIA7s2ct4QH2Gcjl5Guaezn/vK1/tn/I1PntykYQ2y/hLsT6kKMfua6s6vKsaqn8iGF1jc+6Fm341xDi92IFnMKNltKEhURfPTux5Dc8z0q67Qdh7q0iNxa30zGManUswOBzK4ODjyNQ/YggNzOTzEQx8WGf9K65xJQYpAeWhv8pqOfK8eVRittiuHGp49Unuc37Adv5LiRba5IMh+6kxjWeqPjbJHIgU2duezX0+3wmBMh1RsdsHkVJAzgj9hXAOESMs0LLnUJEIxzzqGK+n0yGI6Nv8eorOqgsORThsN08/Fg4yE3sz7OYIMS3J+kTDH2vu0xjGlTzxgbt5DlTMeOWyyrAJF1k6QF3APkSNh5Ypb7XRX0k/dRazEygjQMLvkEO3nkcieRFHB+w+kq88mCCCFToRuMsR5+VeVl6rLknSjft9Cq+H4YoeBWa8reUMuQQemQQRkc+VetXLBVZxKcmRIQiHUC+ZCQMoRgKADkg4PTGKs6r+M9zoHfKSpZFGASQ0jBFI07ru32hyGTWrkxng97Mme+gBT80Ta8D+JGAb5aqzwWPu4mYlNDMXQISUVCBgKSBsd25YGrArK8JYbLcThfIsrfJnUt+textljjjhQeEaVGfJd9/Pl+ta2qFSdki0XC5PM7n3nes863bYVqtIUOc+2vheu2iuAPuXw22+mTA/zAfOlX2O8I72978/Zt1z72cFQPlqPwFdvnt0dSjqrKeasAQfeDsa87SwiiBEUaRg89Cquceekb11R6lxxPHRzSwJ5FMxxP7mX/lv/lNfM/Z68WK5t5XPhjlR2xucKwJwOtfUDgEEEAgjBB5EHzqouuFWES6pILZFHVo4wPmRRg6hYotNchlwPI1XYpLb2m2EjpGpkLOwQfVnmxAGT051Qe1uTF5w8+TZ/wD2R1czdpuBxtsICynIMcAOCORDKn7VOtu03CrtwC8LOPs98gB/umQftUoZ8UZpx9y8ukzyg9S/Zlh2s7Ox31uYX8J5o+ASjDqPToR5V89cc4XJazPBMMOnyYHkw9DX1ACOlRLrhUEp1SwRO2MZdFY48skVbp+qeLblEM3TrJ6ipxtv9wn/AMqn6ha4/wBjeJx297DPKToRiWwMndWHL419IPaRlO6MamPGNBUacDkNPLFRP6AtP/Cwf+lH/KjF1KhGUWuRcmBzkpJ8FDw32j2M8yQRmQvI2lcoQM+pJqd7QXxw26/5TD57VZw8GtUYMlvCrDcFY0BHqCBtUqaFHUo6qynmrAEH3g7Go6oqScUW0ycWpM+dfZ6wHErXf+sx81au29uezQvrUxAhXU642PIMARg+hBIqzh4JaowZbaFWG4IjQEHzBA2qearm6hzmppVRPFg0QcXvZ8+9jeKNwu/xdIyDDRyDByAeTD8wyBy6V0Hth7RLRbZ1t5RLLIpVQucLq2LMTywOlO95w+GXHexRvjlrRWx7sioL8FsI9zb26++OMfuK2efHOSnJb+pkMM4rTF7HIvZh2ReedLiRSsERDKSNpGB2AzzA5k+ldwnG2RzG/wAq1QqR4cY6Yxj9K9RuKlmzPLK2VxYljjRS9ruKSW1q9zEgcoAcEnGk4ydvLY/OuWTyca4jtplEZ6Ad1H8Sd2+ZrtMK+HBHLb4dK3kcKCScAcyeQ+PSuaePW+T0em6xdPF1BOXmxb9n3BZ7S17mcoTrZl0knAbcgkgdc/Omiq614rHI+iPU/m6qTGMfx40k+gJqxp1HSqOXJleWbm+WYNUF/wAb7okiRJssBoUEOoZguSV1ZC5ydhsDV81LfCO9EKH6Wpk0jWkjJImr8QDKQw+ZA8qeNEpWWVlxqOR+7CyBsZ3R9J9z40n51MkGXX0BP6iquO+naaNDGAuWLsrKyMApwB+IeLHTpzq1DeMjyUH5lv5Cskgiz0kNYWh+dZWlHNq0mlVQWYgAbkk4A956VrdXCRozuwVVGSTyApMjgk4oVmm+rsAcpF+KfHJ5D0TO4XrWN0PDHq3ey/ODN72ourl+64XErqDh7mTIiB8kG2v3jI9DUGX2eGY95fX0kznooAUegznHwAp7ii8IVAEQDAAGNvQDkK9kgUdPnS6L5KrqHDbGq9/6/Y5ne+zC3IPdTSIemrSw+I2/ekvj/Yu6tdyveR/njBIH9peYr6DMY8hXjJag8tqSWFM6MX+I5Yv4nZwjsx26urTC572If1bnl/Ybmvu3HpXY+zfai2vEDRP4vxIcB1PqOvvpX7V+zyKcmSLEMhOSQPA3nkDkfUUhXPYfiET+GIsQdnjYfMbgikUpw2Z0Th03UrUnpkfQArzllCgliFA5knA+Zrl3Brbj5GGuREgG7TGNiB8AT8zVbBFJez9ws8lwyn6y5f7lB/wYh4STuAW//lfF+Rx/5NW7mtua3He47UvcS/R+HBZCv3k7ZMMXoOXeN6A0y8Mte7TR3jyHclnOSSefuHkBsKh8E4XHbxLBAulF5k7sx6sT1Jq2RQBtTxvlnPklHiK2/c2rVmwM0O2KQOJ3j8Vla1tpClrE2LiUf1n/AA09Oe//AESTozFjc35JcsnTcfnvJjBYeCJCRLdFcgEfhiB2dvXkKV+30dnZgIYvpVzKCTJO7NpHLOMgDfkBiul2FoqRrFEuiNAFGPIf9c6RPar2VlmKXEC6ii6GQfaIzkMPPG+1TmnpbOvpckPGiuI/nLOb8A4/cWbh4XIHVDujDyI/1519DcHvRNDHMvKRFYemoA4r594V2Yup5BGsLrvuzqQqjzOf2rvvALQQwRwjlGgQHz0jGaTA33Oj/FPD2ceScg3PwpbvIoGkd3FxJoJDHGqNNIydKsMbZ/CCaYj9v+7/AK0qXvdiaYSW0LtryjM8I2Kruyu2c6tXTyrtx8niZOCVw3iMZ7pIHZok0qGd0VCMYAXK65OmMbHzpnpShvPq1VBaxS+DLLJFjOV1aQB1GoD3imysmbAw1KZt2MIzdxifSMjEBQNtn+rLY54602mlW8lMkjL9LjCKSDFArmQkdJGjYt8F0/GiATN+Hqn0lRFcrKVDCRdMWRkbfdxgqc+ZFMCfeH+yv7vVLZ3qxGONIWSNmC57gooLZwWLuDuds4JyRV5nxj1H7H/r50TCBs/OhTRJVP2r4mbe1kdRlzhIx5ySHSo+Z/Spt0VjFyaS7lLfMOJXRgzm0tT9d+WaXpF6quMn5U2wRbDbCjZV6YHLaqvszwVbaBLdTnSNTt1d23Yk++rwCliu7KZZK9MeFx9/qGKzRRTkTWRwASeQ3PwrSCZXVWU5VgGB6EHcGq3tdd91ZXMg5rC+n1YqQo+JIqVwqPRFGn5EVf8ACoFZe4zj8OomFc86h3MaKpdm0qoJJPIAcyamM1cV9pHbM3LtbQN9QpAJXP1rbeXNQeQ6n4UuSSity3TYJZp6Vx3ZntF2gm4lOLSzz3RPPlrG2Xf8qDy6/IV0ns1wOO2iWGJQMAa3xgu2N2Pvqh9nvZU2set/v5QNX8ABJCj16mnyJNIxU8cXyy/VZor/AEsf6V7+ZlUA2FZzRmlTtt2gkh0W1qA11OdKL+RTnMh9B/PyqzaSOOEHOWlEDtZxeW6n/o2zJyf+0yjlGh5rnzxn16e5k4NwqKCNYIF0xrzxzY9ST1J86hdluALaRdyDqkY6ppDzZjz38vKmJFxsKSKvdlcs0lohwv3fn9jIXFayICMVvRVDnIJtj51IhXG1bNRHSpG2an7z+7/qKpeLQjLsJplbGdKxKy5A2wTE2fnV4B4ifTFUsdw0Dyao3kDuW1xnWQOitGTlccvCCDjzqkeRJEKwmBSIvdTByFLKYFA1EDI+5BG+3OmqlySd2ZRbi5DFwT3ilYwuoFtXejOMZAC75xyFMdEjImDVHLbyRGQxyOqEs5BjVwCcs2g6gcZycHPOr6qPjULPNGgTUGVidbsIl0lftRqPrCdXJjjw0Q5NnwQ7OWOSSNjJNdHOpdKqIozjYnThc4PIkkVf3BwVPrj5j+YqolKoNElxnH9Vbrpb0AVNTj5gVPtrlZom7vIKkrhvtK0Z5Nv5gfOiRkNidJypQ7Vjvb2wg/CGedh/yl8P6mm6NsqD5ilDjJ08VtGbk8MsY/tZU4+WalPg6un/AFP0fsN1uuB6nc161qtbU5AKwaKXe2vaZLGAvsZG8MaeZwdz/COtY3SsaEHOSjHllB224r395a8OjyQJUknxyCr4tJ+GWP8Adp7t+WfPeud+znhLuX4hOSZrgnTnohIy2OmSNh5D1pg7edqBY240YM0nhjB3xgbuR5D9anGXMmdeXHco4cfb37/nyFn2qdrwFaygY6j96wJ8I2OgEdT1qi9mnZrvpPpUg+rjPgB/E4zzHkuc+/HlSzwbhsl5ciMHxSMWdvIblmP6/Ou+8D4XHDGscYwiDAHn5k+Z61JXklbO3PKPS4fChy+Swtosbnma9jRUPi3Eo7eJ5pWwiDJ8/cPMmunhHjbyZA7UdoY7OLW+7t4Y0H2nboB6etU/Y/s/JEXurk6ru4yTk57tWwdA8uQ/QdKi9nLJ7yUcSvEII2tYjyROYdh1Ynr6Z8qeIIsbnmaT9Ts6ZPwouC57/ZfI2gjwK9KKKocoVg1mtWNAGhrZOVaGtpDhT6CsNNA+Aze87c8DypOEUTRqEuVR5GBVWjRpY5JG1c10nOcg5BGBvTTfxv3RSNwjsMAk43649cZ36VQXNvcDCvFlMHLOouNJGMaR4ZCDuTkHGPWqwJT5JtlaSpMgmk1nBK/XMCcYBJhChSBkdTjIphpd7OIjO7hfGng1BpNGGwxAjc/VnYZX0FMVLPkaHAVB4pY96FGogK6sRvhgOanBGQQfmBU6sUoxXQQ26TBEVVkWMkKox4GYZ2GxGoD1+dWGmq6+vGEgihQNKV1EtssaE41MeZyRso3OOnOoV7ZzCN5fpbmRRld40iUjoRjdc89RJx1pqsS64LeA4Yp/eHuP/wA5qo7XcIM8atHtLC6yxH+JOan0YZHxqyhuElRZY2DeRXr0Yf8AXlUlCGGRuDSSV7FYTcWpIpezvaWK6BUZjmTaSF9nQ+7qPUVeNJgZOAPOqTinZ+2nIM0CyEcm3Dr7mUg/rUR+x1gww8cjj8rzTsv+FnwaVORRrE3atfS/7kLtL7RbaA91D/tEx2CofCD0y3X3DNL/AAbsdcXM30ziZyTuIjzOPshtJwqD8vz60+cO4Nbwf9mtkjz1CgH51YxwdW3NK4uT3LLPHHGsSr5vn+CFd3KW8L3EmyRoW28gOQHn0ArgXabjkl5cPPJtnZV/Io5L/P1pq9qfakzym1ib6mI+LB2dxzz6L++aj+zXs0J5PpEq5ijPhB5O4/cL+/uqM5anpR6HS41gxvNk5fsOXs67M/R4g7byzAFv4V5hf5//ABT4i4GBXlaxYGTzreWUKCxOAASSemOtdEI6UeRmyvLNtmLm4VFLuQqqCSTyAHWkW1ifik63UoK2MLZhjYbzMP6xh0GeQP8AOtnduLSY8S8OiOS3L6Uw6eYRSPjTla24ACqoVFACqNgAOW1Z+r0Kf7K/5e38+3qekMefEfgPKpFFFOlRzBRRRWgYJrQmssa1NYBlBWGOWx5bmtmIUVElSRWDqcjfUm3iyNipI2IxjGQMMc1qBnhx5GKj/Z0nQblWOGXn4lypyfQYNUttxEgP3XfoEbSwKmeMHAOPCTINiNunlV1a8fgc6SxjbJXTIpQ5HTLDBPLkTzqS9mCwdSVOQSV/EB0YHY+/n5EU6tbNE3vwzHCEcRgyPrZiWzggAMSVUA7gAEDffaptYFZpHuUQUUUUAVHGOHK2ZQCXwFI7wojgEkd4RzUZJ5HYkb1TWFq0gEzSRrCFAhQxju/PvY0yMdNOdRxvtqxTc65GKW+PWiDCsp0sQSwJaZ2DZWKDfKnbJIwFHLqVeL7E5R7kzglynijjDlUY65X21yE5YDz3znYAch1xYDwHYeFj8if9D+9LtzDnwXMQ7vAEMEZBB551jbxLsdWdC5G+RmrHg/EkZEidtTEEBgshjbGfCsrDEhAG5B3wTgcgSj3RsZdmXDitQa80YqdLcj9k/wCh9a9WXyqdFDYGk32mdqDaQd3Ew76bIHmq4OXHryA9/pV/xvi8VrC08pwq/NieSjzJrgkz3HEbskZeWVuXRV8v4VUVLLOlS5O/oem8SWuf6Ua9muCvdzrEucZzI35Vzuff5etd84Nw2OKNY0XCIAAPd+9VXZHs8trCsQwWO8jfmY8/h0FXvEeIw28TSTOqIo3JP6DzPpWYoVuw6zqXmnpjx2JM8qqpZiAoGSScAAdSaSJXfizMqsY+HqcMw2e5KndRnlGCOfWvUW0/EmWS4UxWI8SwnIkm8mlH4U6hc++myGEYAACoNgoGP0HSnfxehzqsX/b2/n2NbaBdIVVCxqAFUbDA5DHlUwUCs06RBuwoorGa0wzWhNBNaE1lgBNbqtCrWjHUcDl1Pn6Cg0PtHPQcvWqLjaFp4yzmNY94mKq0TSNkeM8wcagBt9rZs7CZc8TBMkduBJJCqlkzgeLPg1dHwM4I8s86q7G+T7MQypGWtJNPeBeRMO+GXO2nJXOQCpGKpFNbk5NPYkXiJIVW4RY5QQVJ8UMpAOFydm5nwkBhuRyzVpwqySNfDGI881UkoCPyjkB7gKrOFGKRmjifXCANccik92x5RgtuhGMmNskZXGBgUxCiXkbFdwooopBgooooAK0dc+WehPSt6KAFqHh6vM0cj69IUyZxmVm3C46QqB9gbE884OZMkjTH6plSKI/fYUkkAgiLOVAAyC5HmBncifxC01I5QKJSjKr43GQceLmBmoEdhLIqxSKsUKgAxq2WcD8JIACp5jfPXA2p77k6ok8FlaSBTJ4s6sEjBZQzaGIHIldJ28+le81x3SlpGAQDJY7aR/F/OvWWRUUliFVRkk7AAfsK5nxi7ueMuYbXwWSHxzNkCQj05tgjZfnU5yo6cGHW93SXL/O4u9r+Ny8UuhFbqzRIcRqAfF5yN5D39PfXQOyHZOOzXbxTMMO/+i+S15W8VjwuPSGwzY5+KWU9MKNznyHnXqs19djQimxib+sfDTOD0VRtH7ycjyrnjHe3yd+XLcFCHww833+ZY8X7RxW/1UYM1wfswx7sT014+wvLc1CseASTMs/Eisjg5jhX7qL4fjbpk+VWnBOBw2ylIV1Md3kY5dz5s3WrZYevM1Wm+TjeRR2h/Xv9PI1RM/a5dBXuDWhBrFOiDPTVWNVa0AGgDOqsE1nRWQoFAGoUmtthWjTdFGT+nzoKjbUd/Lpn086DA3b0H6mqviXFdPhhKHDaXZidMflq07jJ2zyBO/kfbisj64UVzGshYFlC51BSVHiBG+G6dBVUBciWSJe6LMNTJIrCOVSAC8ZGdJ5BlIO+D13pFdxJN8Hjw1cYB+qlDMFlwN35tFPjAYnmDyYEEYNSYbeOWRg8IEhx3q/iU76Zon2Ok77jB3PI6hWvB4Bh4HiJR2OrOWaNwBlHY7kABSj+WkdBTDaQFFVSxcgY1NjUfea2UqZkUZt4AqgDJxjc7k4GMsep9a9qKKmUCiiigAooooAKKKKAME0q8Y7d2sLNGmuaVSQY4kZiCOYJxgGms15NkfZArHfYeDin8Sv60cvubm+vvFNYStEDlYS4ih25GUsdcp5bAAVdWvBuJThRPOlrAMfU2ygNj8vefh+FOXcsTkt+n7VuLcdd/fU9DfJ0S6naopL9/f3KWx4VaWoLomW6yuS8hLEAAu2+5OMDzqclxmTupMatJfSDkaQVGo+W5/SofFFWeZbYsVCKJm0tpYnJCYxvgEFvguar5ZAboNk/XW7DPURq67/4cn3vV4w2OOeVt2xlRFIDIxAYZGORz1wa3GseR/SlloUMcNy6gSyyxMp6ohOe7XyAiDZA6ljVnw7v5O7nMpVH37oquNBB04bGrX9kncjmMUONIxT7FqHPVT+n861M4Hn/AIT/ACqpj4u7xa40BdpZI1VmwD3TOM5x1Cf/AJCtZuNSo0oNvtGoORIN9ZIUY07cj7tqNDDWi5E48j/hP8qyXP5T+lVKcWkcKEiHeFpFZWfwr3Rw3iAOckjG34qIeOBnWPTpaSEyJq/MhIdGx1U46+flWaWGpFqdXoP1rRkA3Yk+87fACqd7mZ+9kjc/VBSIwF0yDu1cgkrqBOrAIO2B61X3N67CSNT4g8c9uc/bUtG2k+4tj3MPI0yg2Y5oYRxOPVEgP3yloz0bTg49+Dn4GofHogjR3RUuIM6l54VubqPzLzzzxqHWqudO8i0R4UiRJIWbPhW4yUYAb+FyQB/CM7VfcKuzKhV1AkQ6JF6agOY/hYYI9DQ1p3Mu9je4txPDpdSuoA8xqRhgqQVJGoHB2zyquEc7SQiSLxRPvMpUIylWDeHVqGdvDjmAckCpnC7KWLKtIrRrtGAuGC52DNnfA8I25DfJqzpboarItjYpEGCA+JixyzMcn1Yk4xgY5DFSqKKwaqCiiigAooooAKKKKACiiigAooooAKKKKAPKS3VuYycEA9RnY4PMVDu+FIxZhs3ctCp/KreXyX5VY0VqdGNJizxGxnlicsgUpBIsaK2omRkKl842wMqvXxHOOVbrfiUFYXIUxpGMDYPITk79UUZx6+tMRFala3VtTF0+QpLan6PtLiWC5d0YADOJCpUr5FWK/GpvFEJF2QQDiIAncAgAjI67mrWXhUTMrmNdSEsp5YLEEnA2O4B36gGvWWyRg4Yfbxq574xj9hTOe9mKGxQ8EfxWxY+J0nV/+drRnHzV/gtef0JnXwnS4muDCegZZSw+Bw4Poxq+fhkZBGnm/ebMwIY82Ug5U+7zPnXtDaIoVVUAL9n089z13O/rWa+6DR5i5wq8KKk0iFEkiEbjBJjlhLLhtPQjIzy8I862tuDO0VuCNJjWNweqtEwKow8ijMp93upmC1tRrZugqYODKDksSBrAHLwu4cKf7LDY7c6tAg543POtqKVuxkqCiiisNCiiigAooooAKKKKACiiigAooooAKKKKACiiigAooooAKKKKACiiigAooooAKKKKACiiigAooooAKKKKACiiigAoooo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it-IT" sz="4400" b="1" dirty="0" smtClean="0">
                <a:solidFill>
                  <a:schemeClr val="bg1"/>
                </a:solidFill>
              </a:rPr>
              <a:t>Il Consorzio Nazionale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798888" y="44624"/>
            <a:ext cx="52371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3600" b="1" cap="all" dirty="0">
                <a:solidFill>
                  <a:srgbClr val="FF0000"/>
                </a:solidFill>
              </a:rPr>
              <a:t>LA CANTINA</a:t>
            </a:r>
          </a:p>
          <a:p>
            <a:pPr>
              <a:defRPr/>
            </a:pPr>
            <a:r>
              <a:rPr lang="it-IT" sz="3600" b="1" dirty="0">
                <a:solidFill>
                  <a:srgbClr val="FF0000"/>
                </a:solidFill>
              </a:rPr>
              <a:t>che ha ideato e realizzato </a:t>
            </a:r>
          </a:p>
          <a:p>
            <a:pPr>
              <a:defRPr/>
            </a:pPr>
            <a:r>
              <a:rPr lang="it-IT" sz="3600" b="1" dirty="0">
                <a:solidFill>
                  <a:srgbClr val="FF0000"/>
                </a:solidFill>
              </a:rPr>
              <a:t>i palcoscenici per</a:t>
            </a:r>
            <a:br>
              <a:rPr lang="it-IT" sz="3600" b="1" dirty="0">
                <a:solidFill>
                  <a:srgbClr val="FF0000"/>
                </a:solidFill>
              </a:rPr>
            </a:br>
            <a:r>
              <a:rPr lang="it-IT" sz="3600" b="1" dirty="0">
                <a:solidFill>
                  <a:srgbClr val="FF0000"/>
                </a:solidFill>
              </a:rPr>
              <a:t>le genialità emergenti!</a:t>
            </a:r>
            <a:endParaRPr lang="it-IT" sz="3600" dirty="0">
              <a:solidFill>
                <a:srgbClr val="FF0000"/>
              </a:solidFill>
            </a:endParaRPr>
          </a:p>
        </p:txBody>
      </p:sp>
      <p:pic>
        <p:nvPicPr>
          <p:cNvPr id="34819" name="Immagine 4"/>
          <p:cNvPicPr>
            <a:picLocks noChangeAspect="1" noChangeArrowheads="1"/>
          </p:cNvPicPr>
          <p:nvPr/>
        </p:nvPicPr>
        <p:blipFill>
          <a:blip r:embed="rId2" cstate="print"/>
          <a:srcRect l="18352" t="11633" r="49611" b="65097"/>
          <a:stretch>
            <a:fillRect/>
          </a:stretch>
        </p:blipFill>
        <p:spPr bwMode="auto">
          <a:xfrm>
            <a:off x="467544" y="692696"/>
            <a:ext cx="32400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CasellaDiTesto 5"/>
          <p:cNvSpPr txBox="1">
            <a:spLocks noChangeArrowheads="1"/>
          </p:cNvSpPr>
          <p:nvPr/>
        </p:nvSpPr>
        <p:spPr bwMode="auto">
          <a:xfrm>
            <a:off x="0" y="2132856"/>
            <a:ext cx="374421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/>
              <a:t>Ambasciatori del Rossobastardo </a:t>
            </a:r>
          </a:p>
          <a:p>
            <a:pPr algn="ctr"/>
            <a:r>
              <a:rPr lang="it-IT" sz="3600" dirty="0"/>
              <a:t>e delle Eccellenze Umbre nel Mondo</a:t>
            </a:r>
          </a:p>
        </p:txBody>
      </p:sp>
      <p:sp>
        <p:nvSpPr>
          <p:cNvPr id="34821" name="Rettangolo 6"/>
          <p:cNvSpPr>
            <a:spLocks noChangeArrowheads="1"/>
          </p:cNvSpPr>
          <p:nvPr/>
        </p:nvSpPr>
        <p:spPr bwMode="auto">
          <a:xfrm>
            <a:off x="3779912" y="2985914"/>
            <a:ext cx="536408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...produrre un </a:t>
            </a:r>
            <a:r>
              <a:rPr lang="it-IT" sz="3200" b="1" dirty="0" err="1">
                <a:solidFill>
                  <a:srgbClr val="FF0000"/>
                </a:solidFill>
              </a:rPr>
              <a:t>Sagrantino</a:t>
            </a:r>
            <a:r>
              <a:rPr lang="it-IT" sz="3200" b="1" dirty="0">
                <a:solidFill>
                  <a:srgbClr val="FF0000"/>
                </a:solidFill>
              </a:rPr>
              <a:t> di </a:t>
            </a:r>
            <a:r>
              <a:rPr lang="it-IT" sz="3200" b="1" dirty="0" err="1">
                <a:solidFill>
                  <a:srgbClr val="FF0000"/>
                </a:solidFill>
              </a:rPr>
              <a:t>Montefalco</a:t>
            </a:r>
            <a:r>
              <a:rPr lang="it-IT" sz="3200" b="1" dirty="0">
                <a:solidFill>
                  <a:srgbClr val="FF0000"/>
                </a:solidFill>
              </a:rPr>
              <a:t> che </a:t>
            </a:r>
            <a:br>
              <a:rPr lang="it-IT" sz="3200" b="1" dirty="0">
                <a:solidFill>
                  <a:srgbClr val="FF0000"/>
                </a:solidFill>
              </a:rPr>
            </a:br>
            <a:r>
              <a:rPr lang="it-IT" sz="3200" b="1" dirty="0">
                <a:solidFill>
                  <a:srgbClr val="FF0000"/>
                </a:solidFill>
              </a:rPr>
              <a:t>recuperi l’identità territoriale dell’Umbria </a:t>
            </a:r>
            <a:br>
              <a:rPr lang="it-IT" sz="3200" b="1" dirty="0">
                <a:solidFill>
                  <a:srgbClr val="FF0000"/>
                </a:solidFill>
              </a:rPr>
            </a:br>
            <a:r>
              <a:rPr lang="it-IT" sz="3200" b="1" dirty="0">
                <a:solidFill>
                  <a:srgbClr val="FF0000"/>
                </a:solidFill>
              </a:rPr>
              <a:t>evitando l'uso della chimica...</a:t>
            </a:r>
          </a:p>
          <a:p>
            <a:pPr algn="ctr"/>
            <a:r>
              <a:rPr lang="it-IT" sz="3200" b="1" dirty="0">
                <a:solidFill>
                  <a:srgbClr val="FF0000"/>
                </a:solidFill>
              </a:rPr>
              <a:t>attraverso le migliori tecnologie del 3° millennio</a:t>
            </a:r>
          </a:p>
        </p:txBody>
      </p:sp>
      <p:sp>
        <p:nvSpPr>
          <p:cNvPr id="34822" name="CasellaDiTesto 7"/>
          <p:cNvSpPr txBox="1">
            <a:spLocks noChangeArrowheads="1"/>
          </p:cNvSpPr>
          <p:nvPr/>
        </p:nvSpPr>
        <p:spPr bwMode="auto">
          <a:xfrm>
            <a:off x="539552" y="0"/>
            <a:ext cx="30956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dirty="0" err="1">
                <a:solidFill>
                  <a:srgbClr val="FF0000"/>
                </a:solidFill>
              </a:rPr>
              <a:t>Main</a:t>
            </a:r>
            <a:r>
              <a:rPr lang="it-IT" dirty="0">
                <a:solidFill>
                  <a:srgbClr val="FF0000"/>
                </a:solidFill>
              </a:rPr>
              <a:t> Sponsor</a:t>
            </a:r>
          </a:p>
          <a:p>
            <a:pPr algn="ctr"/>
            <a:r>
              <a:rPr lang="it-IT" dirty="0">
                <a:solidFill>
                  <a:srgbClr val="FF0000"/>
                </a:solidFill>
              </a:rPr>
              <a:t>www.rossobastardo.it</a:t>
            </a:r>
          </a:p>
        </p:txBody>
      </p:sp>
      <p:pic>
        <p:nvPicPr>
          <p:cNvPr id="7" name="Immagine 5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22762"/>
            <a:ext cx="3817937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50"/>
          </a:solidFill>
        </p:spPr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</a:rPr>
              <a:t>I numeri del  5° Progetto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29408" y="1124744"/>
            <a:ext cx="4258816" cy="676672"/>
          </a:xfrm>
        </p:spPr>
        <p:txBody>
          <a:bodyPr/>
          <a:lstStyle/>
          <a:p>
            <a:pPr algn="ctr">
              <a:buNone/>
            </a:pPr>
            <a:r>
              <a:rPr lang="it-IT" b="1" dirty="0" smtClean="0">
                <a:solidFill>
                  <a:srgbClr val="002060"/>
                </a:solidFill>
              </a:rPr>
              <a:t>130 Learners per 2 mesi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23528" y="2636912"/>
            <a:ext cx="446449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 </a:t>
            </a:r>
            <a:r>
              <a:rPr lang="it-IT" sz="3200" b="1" dirty="0" err="1" smtClean="0">
                <a:solidFill>
                  <a:srgbClr val="002060"/>
                </a:solidFill>
              </a:rPr>
              <a:t>T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rainers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 15 giorni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467544" y="1700808"/>
            <a:ext cx="1728192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 </a:t>
            </a:r>
            <a:r>
              <a:rPr lang="it-IT" sz="3200" b="1" dirty="0" err="1" smtClean="0">
                <a:solidFill>
                  <a:srgbClr val="002060"/>
                </a:solidFill>
              </a:rPr>
              <a:t>Tutors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3599384" y="3861048"/>
            <a:ext cx="554461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46 imprese straniere ospitanti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1835696" y="4365104"/>
            <a:ext cx="727280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 </a:t>
            </a:r>
            <a:r>
              <a:rPr lang="it-IT" sz="3200" b="1" dirty="0" smtClean="0">
                <a:solidFill>
                  <a:srgbClr val="002060"/>
                </a:solidFill>
              </a:rPr>
              <a:t>organizzazioni del Consorzio Nazionale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0" y="5301208"/>
            <a:ext cx="9111565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PAESI</a:t>
            </a: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OSPITANTI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Inghilterra Germania Spagna Bulgaria Grecia </a:t>
            </a: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Cipro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936104"/>
            <a:ext cx="233447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magine 9" descr="C:\Users\Elena\AppData\Local\Microsoft\Windows\Temporary Internet Files\Content.Word\EU flag-Erasmus+_vect_POS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2304256" cy="83273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egnaposto contenuto 2"/>
          <p:cNvSpPr txBox="1">
            <a:spLocks/>
          </p:cNvSpPr>
          <p:nvPr/>
        </p:nvSpPr>
        <p:spPr>
          <a:xfrm>
            <a:off x="2401416" y="1628800"/>
            <a:ext cx="4258816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 Learners per 4 mesi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395536" y="3140968"/>
            <a:ext cx="792088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 </a:t>
            </a:r>
            <a:r>
              <a:rPr lang="it-IT" sz="3200" b="1" dirty="0" err="1" smtClean="0">
                <a:solidFill>
                  <a:srgbClr val="002060"/>
                </a:solidFill>
              </a:rPr>
              <a:t>Special</a:t>
            </a:r>
            <a:r>
              <a:rPr lang="it-IT" sz="3200" b="1" dirty="0" smtClean="0">
                <a:solidFill>
                  <a:srgbClr val="002060"/>
                </a:solidFill>
              </a:rPr>
              <a:t> </a:t>
            </a:r>
            <a:r>
              <a:rPr lang="it-IT" sz="3200" b="1" dirty="0" err="1" smtClean="0">
                <a:solidFill>
                  <a:srgbClr val="002060"/>
                </a:solidFill>
              </a:rPr>
              <a:t>Education</a:t>
            </a:r>
            <a:r>
              <a:rPr lang="it-IT" sz="3200" b="1" dirty="0" smtClean="0">
                <a:solidFill>
                  <a:srgbClr val="002060"/>
                </a:solidFill>
              </a:rPr>
              <a:t> </a:t>
            </a:r>
            <a:r>
              <a:rPr lang="it-IT" sz="3200" b="1" dirty="0" err="1" smtClean="0">
                <a:solidFill>
                  <a:srgbClr val="002060"/>
                </a:solidFill>
              </a:rPr>
              <a:t>Teacher</a:t>
            </a:r>
            <a:r>
              <a:rPr lang="it-IT" sz="3200" b="1" dirty="0" smtClean="0">
                <a:solidFill>
                  <a:srgbClr val="002060"/>
                </a:solidFill>
              </a:rPr>
              <a:t> 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 15 giorni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3690</TotalTime>
  <Words>696</Words>
  <Application>Microsoft Office PowerPoint</Application>
  <PresentationFormat>Presentazione su schermo (4:3)</PresentationFormat>
  <Paragraphs>159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Tema di Office</vt:lpstr>
      <vt:lpstr>Diapositiva 1</vt:lpstr>
      <vt:lpstr>Diapositiva 2</vt:lpstr>
      <vt:lpstr>L’Erasmus  è la cosa giusta da fare!</vt:lpstr>
      <vt:lpstr>Diapositiva 4</vt:lpstr>
      <vt:lpstr>Diapositiva 5</vt:lpstr>
      <vt:lpstr>Diapositiva 6</vt:lpstr>
      <vt:lpstr>Diapositiva 7</vt:lpstr>
      <vt:lpstr>Diapositiva 8</vt:lpstr>
      <vt:lpstr>I numeri del  5° Progetto</vt:lpstr>
      <vt:lpstr>Diapositiva 10</vt:lpstr>
      <vt:lpstr>Diapositiva 11</vt:lpstr>
      <vt:lpstr>Diapositiva 12</vt:lpstr>
      <vt:lpstr>Diapositiva 13</vt:lpstr>
      <vt:lpstr>Relazioni con i/le referenti  delle Agenzie Intermediarie Cambio Azienda Orari di lavoro e di rientro Cambio Alloggio Problemi Alimentari Trasporti Locali Tempo Libero Visite Parenti</vt:lpstr>
      <vt:lpstr>Piano orari di lavoro/settimana Uscita dall’alloggio Entrata al lavoro Tempo e luogo pause Uscita dal lavoro Rientro serale Avvisi con motivazione ritardi Rientri posticipati causa lavoro </vt:lpstr>
      <vt:lpstr>Diapositiva 16</vt:lpstr>
      <vt:lpstr>Diapositiva 17</vt:lpstr>
      <vt:lpstr>Posticipo rientro serale eccezionale,  serata speciale, visite parenti e giorno libero.  Comunicazione al tutor Richiesta email dai Genitori al Coordinatore: erasmus@alberghierospoleto.it Comunicazione Coordinatore Tutor Autorizzazione al partecipante</vt:lpstr>
      <vt:lpstr>SUSCETTIBILI DI RIMPATRIO DEL PARTECIPANTE’: Abuso di Alcool - Uso di Droghe Atti di Vandalismo Regolamenti Alloggi Processi Aziendali Rispetto dei Tutor Rispetto degli Orari di Rientro</vt:lpstr>
      <vt:lpstr>PROCEDURE PER IL RIMPATRIO DEL PARTECIPANTE Report dell’accaduto Comunicazioni DS Decisione Coordinatore Comunicazione al partecipante e ai genitori</vt:lpstr>
      <vt:lpstr>A tal fine dichiara : - di liberare l'organismo promotore (consorzio italiano, partner esteri e tutor) da ogni responsabilità derivante da eventi fortuiti o conseguenti a iniziative autonome, azioni o comportamenti del proprio figlio, che dovessero accadere durante il viaggio e/o il soggiorno all'estero, consapevole che la partecipazione al progetto si configura come libera e autonoma partecipazione. </vt:lpstr>
      <vt:lpstr>LEARNERS 2020 Principali Attività di durante il tirocinio</vt:lpstr>
      <vt:lpstr>La GUIDA O.L.S.  in lingua italiana</vt:lpstr>
      <vt:lpstr>Sito O.L.S. Online Linguistic Support  https://erasmusplusols.eu/it/</vt:lpstr>
      <vt:lpstr>PIATTAFORMA          UTC</vt:lpstr>
      <vt:lpstr>PIATTAFORMA UTC</vt:lpstr>
      <vt:lpstr>PIATTAFORMA UTC</vt:lpstr>
      <vt:lpstr>PIATTAFORMA       UTC</vt:lpstr>
      <vt:lpstr>ITALIANS  DO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647918</dc:creator>
  <cp:lastModifiedBy>647918</cp:lastModifiedBy>
  <cp:revision>19</cp:revision>
  <dcterms:created xsi:type="dcterms:W3CDTF">2017-09-14T12:43:56Z</dcterms:created>
  <dcterms:modified xsi:type="dcterms:W3CDTF">2020-07-30T07:59:49Z</dcterms:modified>
</cp:coreProperties>
</file>