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A8B3C-D89A-4DA4-A933-549998C777A5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32373-523E-42C7-8BA2-A3FDD3270C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32373-523E-42C7-8BA2-A3FDD3270C12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32373-523E-42C7-8BA2-A3FDD3270C12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32373-523E-42C7-8BA2-A3FDD3270C12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32373-523E-42C7-8BA2-A3FDD3270C12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32373-523E-42C7-8BA2-A3FDD3270C12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32373-523E-42C7-8BA2-A3FDD3270C12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32373-523E-42C7-8BA2-A3FDD3270C12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ut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Windows\system32\config\systemprofile\Desktop\SCUOLA 1\MARIA LUISA QUARSITI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352215"/>
            <a:ext cx="5256584" cy="4001729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50800" dir="5400000" sx="103000" sy="103000" algn="ctr" rotWithShape="0">
              <a:srgbClr val="000000">
                <a:alpha val="56000"/>
              </a:srgbClr>
            </a:outerShdw>
          </a:effectLst>
        </p:spPr>
      </p:pic>
      <p:sp>
        <p:nvSpPr>
          <p:cNvPr id="3" name="CasellaDiTesto 2"/>
          <p:cNvSpPr txBox="1"/>
          <p:nvPr/>
        </p:nvSpPr>
        <p:spPr>
          <a:xfrm>
            <a:off x="0" y="47667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600" dirty="0">
              <a:solidFill>
                <a:schemeClr val="bg1"/>
              </a:solidFill>
              <a:latin typeface="Adobe Caslon Pro Bold" pitchFamily="18" charset="0"/>
            </a:endParaRPr>
          </a:p>
          <a:p>
            <a:pPr algn="ctr"/>
            <a:r>
              <a:rPr lang="it-IT" sz="3600" dirty="0">
                <a:solidFill>
                  <a:schemeClr val="bg1"/>
                </a:solidFill>
                <a:latin typeface="Adobe Caslon Pro Bold" pitchFamily="18" charset="0"/>
              </a:rPr>
              <a:t>THE PLAGUE OF 1348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0" y="2060848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800" b="1" dirty="0"/>
          </a:p>
          <a:p>
            <a:pPr algn="ctr"/>
            <a:endParaRPr lang="it-IT" sz="2800" b="1" dirty="0">
              <a:latin typeface="Adobe Caslon Pro Bold" pitchFamily="18" charset="0"/>
            </a:endParaRPr>
          </a:p>
          <a:p>
            <a:pPr algn="ctr"/>
            <a:r>
              <a:rPr lang="en-US" sz="2800" b="1" dirty="0">
                <a:latin typeface="Adobe Caslon Pro Bold" pitchFamily="18" charset="0"/>
              </a:rPr>
              <a:t>hosted by animals such as mice and rabbits</a:t>
            </a:r>
            <a:endParaRPr lang="it-IT" sz="2800" dirty="0"/>
          </a:p>
          <a:p>
            <a:pPr algn="ctr"/>
            <a:endParaRPr lang="it-IT" sz="2800" dirty="0"/>
          </a:p>
          <a:p>
            <a:pPr algn="ctr"/>
            <a:endParaRPr lang="it-IT" sz="2800" dirty="0"/>
          </a:p>
          <a:p>
            <a:pPr algn="ctr"/>
            <a:endParaRPr lang="it-IT" sz="2800" dirty="0"/>
          </a:p>
          <a:p>
            <a:pPr algn="ctr"/>
            <a:endParaRPr lang="it-IT" sz="2800" dirty="0"/>
          </a:p>
        </p:txBody>
      </p:sp>
      <p:pic>
        <p:nvPicPr>
          <p:cNvPr id="3074" name="Picture 2" descr="C:\Windows\system32\config\systemprofile\Desktop\SCUOLA 1\MARIA LUISA QUARSITI\images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340768"/>
            <a:ext cx="2828925" cy="1619250"/>
          </a:xfrm>
          <a:prstGeom prst="rect">
            <a:avLst/>
          </a:prstGeom>
          <a:noFill/>
        </p:spPr>
      </p:pic>
      <p:pic>
        <p:nvPicPr>
          <p:cNvPr id="3076" name="Picture 4" descr="C:\Windows\system32\config\systemprofile\Desktop\SCUOLA 1\MARIA LUISA QUARSITI\images (1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3645024"/>
            <a:ext cx="2160240" cy="1482674"/>
          </a:xfrm>
          <a:prstGeom prst="rect">
            <a:avLst/>
          </a:prstGeom>
          <a:noFill/>
        </p:spPr>
      </p:pic>
      <p:pic>
        <p:nvPicPr>
          <p:cNvPr id="3077" name="Picture 5" descr="C:\Windows\system32\config\systemprofile\Desktop\SCUOLA 1\MARIA LUISA QUARSITI\images (10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3573016"/>
            <a:ext cx="1647626" cy="1647626"/>
          </a:xfrm>
          <a:prstGeom prst="rect">
            <a:avLst/>
          </a:prstGeom>
          <a:noFill/>
        </p:spPr>
      </p:pic>
      <p:sp>
        <p:nvSpPr>
          <p:cNvPr id="13" name="CasellaDiTesto 12"/>
          <p:cNvSpPr txBox="1"/>
          <p:nvPr/>
        </p:nvSpPr>
        <p:spPr>
          <a:xfrm>
            <a:off x="395536" y="404664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dobe Caslon Pro Bold" pitchFamily="18" charset="0"/>
              </a:rPr>
              <a:t>The plague is an infectious disease caused by a bacterium  that lives in fleas</a:t>
            </a:r>
            <a:endParaRPr lang="it-IT" sz="2800" dirty="0">
              <a:latin typeface="Adobe Caslon Pro Bold" pitchFamily="18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23528" y="5596116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dobe Caslon Pro Bold" pitchFamily="18" charset="0"/>
              </a:rPr>
              <a:t>it was one of the most dangerous and catastrophic scourges that hit humanity.</a:t>
            </a:r>
            <a:endParaRPr lang="it-IT" sz="2400" dirty="0">
              <a:latin typeface="Adobe Caslon Pro Bold" pitchFamily="18" charset="0"/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95536" y="548680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Adobe Caslon Pro Bold" pitchFamily="18" charset="0"/>
              </a:rPr>
              <a:t>Thousands of people got sick and died in a few days or hours, the symptoms were </a:t>
            </a:r>
            <a:r>
              <a:rPr lang="en-US" sz="2800" dirty="0" err="1">
                <a:latin typeface="Adobe Caslon Pro Bold" pitchFamily="18" charset="0"/>
              </a:rPr>
              <a:t>cruding</a:t>
            </a:r>
            <a:r>
              <a:rPr lang="en-US" sz="2800" dirty="0">
                <a:latin typeface="Adobe Caslon Pro Bold" pitchFamily="18" charset="0"/>
              </a:rPr>
              <a:t> such as strong fever and the appearance of black </a:t>
            </a:r>
            <a:r>
              <a:rPr lang="en-US" sz="2800" dirty="0" err="1">
                <a:latin typeface="Adobe Caslon Pro Bold" pitchFamily="18" charset="0"/>
              </a:rPr>
              <a:t>bubos</a:t>
            </a:r>
            <a:r>
              <a:rPr lang="en-US" sz="2800" dirty="0">
                <a:latin typeface="Adobe Caslon Pro Bold" pitchFamily="18" charset="0"/>
              </a:rPr>
              <a:t>, from which it was attributed the name of “ The Black Death” or Bubonic Plague to the disease</a:t>
            </a:r>
            <a:endParaRPr lang="it-IT" sz="2800" dirty="0">
              <a:latin typeface="Adobe Caslon Pro Bold" pitchFamily="18" charset="0"/>
            </a:endParaRPr>
          </a:p>
        </p:txBody>
      </p:sp>
      <p:pic>
        <p:nvPicPr>
          <p:cNvPr id="18434" name="Picture 2" descr="C:\Windows\system32\config\systemprofile\Desktop\SCUOLA 1\MARIA LUISA QUARSITI\images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573016"/>
            <a:ext cx="4697018" cy="2592288"/>
          </a:xfrm>
          <a:prstGeom prst="rect">
            <a:avLst/>
          </a:prstGeom>
          <a:noFill/>
        </p:spPr>
      </p:pic>
      <p:pic>
        <p:nvPicPr>
          <p:cNvPr id="5" name="Picture 2" descr="C:\Windows\system32\config\systemprofile\Desktop\SCUOLA 1\MARIA LUISA QUARSITI\images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573016"/>
            <a:ext cx="3476636" cy="25477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C:\Windows\system32\config\systemprofile\Desktop\SCUOLA 1\MARIA LUISA QUARSITI\images (12).jpg"/>
          <p:cNvPicPr>
            <a:picLocks noChangeAspect="1" noChangeArrowheads="1"/>
          </p:cNvPicPr>
          <p:nvPr/>
        </p:nvPicPr>
        <p:blipFill>
          <a:blip r:embed="rId3" cstate="print">
            <a:lum bright="46000" contrast="48000"/>
          </a:blip>
          <a:srcRect/>
          <a:stretch>
            <a:fillRect/>
          </a:stretch>
        </p:blipFill>
        <p:spPr bwMode="auto">
          <a:xfrm>
            <a:off x="0" y="-44667"/>
            <a:ext cx="9144000" cy="6902667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0" y="476672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dobe Caslon Pro Bold" pitchFamily="18" charset="0"/>
              </a:rPr>
              <a:t>The plague came in Europe through the courses with Orient East. The </a:t>
            </a:r>
            <a:r>
              <a:rPr lang="en-US" sz="2800" b="1" dirty="0" err="1">
                <a:latin typeface="Adobe Caslon Pro Bold" pitchFamily="18" charset="0"/>
              </a:rPr>
              <a:t>intensiti</a:t>
            </a:r>
            <a:r>
              <a:rPr lang="en-US" sz="2800" b="1" dirty="0">
                <a:latin typeface="Adobe Caslon Pro Bold" pitchFamily="18" charset="0"/>
              </a:rPr>
              <a:t> European exchanges with the Asia became the vehicle of propagation of the epidemic. </a:t>
            </a:r>
            <a:br>
              <a:rPr lang="it-IT" sz="2800" dirty="0">
                <a:latin typeface="Adobe Caslon Pro Bold" pitchFamily="18" charset="0"/>
              </a:rPr>
            </a:br>
            <a:endParaRPr lang="it-IT" sz="2800" dirty="0">
              <a:latin typeface="Adobe Caslon Pro Bold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2708920"/>
            <a:ext cx="44279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The Genoese vessels that were coming back in Europe from the East, carried the plague in </a:t>
            </a:r>
            <a:r>
              <a:rPr lang="en-US" sz="2400" b="1" dirty="0" err="1"/>
              <a:t>Constantinopdi’s</a:t>
            </a:r>
            <a:r>
              <a:rPr lang="en-US" sz="2400" b="1" dirty="0"/>
              <a:t> </a:t>
            </a:r>
            <a:r>
              <a:rPr lang="en-US" sz="2400" b="1" dirty="0" err="1"/>
              <a:t>hardbour</a:t>
            </a:r>
            <a:r>
              <a:rPr lang="en-US" sz="2400" b="1" dirty="0"/>
              <a:t> first  and than, in the Messina’s are. Genoa refused to receive  its own infected ships, so </a:t>
            </a:r>
            <a:r>
              <a:rPr lang="en-US" sz="2400" b="1" dirty="0" err="1"/>
              <a:t>thiej</a:t>
            </a:r>
            <a:r>
              <a:rPr lang="en-US" sz="2400" b="1" dirty="0"/>
              <a:t> withdraw on Marseille and </a:t>
            </a:r>
            <a:r>
              <a:rPr lang="en-US" sz="2400" b="1" dirty="0" err="1"/>
              <a:t>thien</a:t>
            </a:r>
            <a:r>
              <a:rPr lang="en-US" sz="2400" b="1" dirty="0"/>
              <a:t> spread the contamination in the ports of the Mediterranean Sea.</a:t>
            </a:r>
            <a:endParaRPr lang="it-IT" sz="2400" b="1" dirty="0"/>
          </a:p>
        </p:txBody>
      </p:sp>
      <p:pic>
        <p:nvPicPr>
          <p:cNvPr id="7" name="Picture 2" descr="C:\Windows\system32\config\systemprofile\Desktop\SCUOLA 1\MARIA LUISA QUARSITI\images (7)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860032" y="2348880"/>
            <a:ext cx="3816424" cy="1781175"/>
          </a:xfrm>
          <a:prstGeom prst="rect">
            <a:avLst/>
          </a:prstGeom>
          <a:noFill/>
          <a:ln>
            <a:noFill/>
          </a:ln>
          <a:effectLst>
            <a:outerShdw blurRad="50800" dir="5400000" algn="ctr" rotWithShape="0">
              <a:srgbClr val="000000"/>
            </a:outerShdw>
          </a:effectLst>
        </p:spPr>
      </p:pic>
      <p:pic>
        <p:nvPicPr>
          <p:cNvPr id="20488" name="Picture 8" descr="C:\Windows\system32\config\systemprofile\Desktop\SCUOLA 1\MARIA LUISA QUARSITI\kissclipart-pirate-ship-vector-clipart-ship-clip-art-3126209908354901.jpg"/>
          <p:cNvPicPr>
            <a:picLocks noChangeAspect="1" noChangeArrowheads="1"/>
          </p:cNvPicPr>
          <p:nvPr/>
        </p:nvPicPr>
        <p:blipFill>
          <a:blip r:embed="rId5" cstate="print">
            <a:grayscl/>
          </a:blip>
          <a:srcRect/>
          <a:stretch>
            <a:fillRect/>
          </a:stretch>
        </p:blipFill>
        <p:spPr bwMode="auto">
          <a:xfrm>
            <a:off x="4860032" y="6258272"/>
            <a:ext cx="899592" cy="59972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C:\Windows\system32\config\systemprofile\Desktop\SCUOLA 1\MARIA LUISA QUARSITI\images (12).jpg"/>
          <p:cNvPicPr>
            <a:picLocks noChangeAspect="1" noChangeArrowheads="1"/>
          </p:cNvPicPr>
          <p:nvPr/>
        </p:nvPicPr>
        <p:blipFill>
          <a:blip r:embed="rId3" cstate="print">
            <a:lum bright="46000" contrast="48000"/>
          </a:blip>
          <a:srcRect/>
          <a:stretch>
            <a:fillRect/>
          </a:stretch>
        </p:blipFill>
        <p:spPr bwMode="auto">
          <a:xfrm>
            <a:off x="0" y="-44667"/>
            <a:ext cx="9144000" cy="6902667"/>
          </a:xfrm>
          <a:prstGeom prst="rect">
            <a:avLst/>
          </a:prstGeom>
          <a:noFill/>
        </p:spPr>
      </p:pic>
      <p:pic>
        <p:nvPicPr>
          <p:cNvPr id="7" name="Picture 2" descr="C:\Windows\system32\config\systemprofile\Desktop\SCUOLA 1\MARIA LUISA QUARSITI\images (7)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327576" y="1700808"/>
            <a:ext cx="3816424" cy="1781175"/>
          </a:xfrm>
          <a:prstGeom prst="rect">
            <a:avLst/>
          </a:prstGeom>
          <a:noFill/>
          <a:ln>
            <a:noFill/>
          </a:ln>
          <a:effectLst>
            <a:outerShdw blurRad="50800" dir="5400000" algn="ctr" rotWithShape="0">
              <a:srgbClr val="000000"/>
            </a:outerShdw>
          </a:effectLst>
        </p:spPr>
      </p:pic>
      <p:pic>
        <p:nvPicPr>
          <p:cNvPr id="20488" name="Picture 8" descr="C:\Windows\system32\config\systemprofile\Desktop\SCUOLA 1\MARIA LUISA QUARSITI\kissclipart-pirate-ship-vector-clipart-ship-clip-art-3126209908354901.jpg"/>
          <p:cNvPicPr>
            <a:picLocks noChangeAspect="1" noChangeArrowheads="1"/>
          </p:cNvPicPr>
          <p:nvPr/>
        </p:nvPicPr>
        <p:blipFill>
          <a:blip r:embed="rId5" cstate="print">
            <a:grayscl/>
          </a:blip>
          <a:srcRect/>
          <a:stretch>
            <a:fillRect/>
          </a:stretch>
        </p:blipFill>
        <p:spPr bwMode="auto">
          <a:xfrm>
            <a:off x="5868144" y="6258272"/>
            <a:ext cx="899592" cy="599728"/>
          </a:xfrm>
          <a:prstGeom prst="rect">
            <a:avLst/>
          </a:prstGeom>
          <a:noFill/>
        </p:spPr>
      </p:pic>
      <p:sp>
        <p:nvSpPr>
          <p:cNvPr id="13" name="Rettangolo 12"/>
          <p:cNvSpPr/>
          <p:nvPr/>
        </p:nvSpPr>
        <p:spPr>
          <a:xfrm>
            <a:off x="179512" y="1052736"/>
            <a:ext cx="51845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000000"/>
                </a:solidFill>
                <a:latin typeface="Adobe Caslon Pro Bold" pitchFamily="18" charset="0"/>
                <a:ea typeface="Calibri" pitchFamily="34" charset="0"/>
                <a:cs typeface="Times New Roman" pitchFamily="18" charset="0"/>
              </a:rPr>
              <a:t>At the beginning of 1348 the plague reached the hinterland and cities like Paris and London.</a:t>
            </a:r>
          </a:p>
          <a:p>
            <a:pPr algn="just"/>
            <a:br>
              <a:rPr lang="it-IT" dirty="0">
                <a:solidFill>
                  <a:srgbClr val="00000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</a:b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4932040" y="3933056"/>
            <a:ext cx="33843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dobe Caslon Pro Bold" pitchFamily="18" charset="0"/>
              </a:rPr>
              <a:t>The death rate was </a:t>
            </a:r>
            <a:r>
              <a:rPr lang="en-US" sz="2400" dirty="0" err="1">
                <a:latin typeface="Adobe Caslon Pro Bold" pitchFamily="18" charset="0"/>
              </a:rPr>
              <a:t>verj</a:t>
            </a:r>
            <a:r>
              <a:rPr lang="en-US" sz="2400" dirty="0">
                <a:latin typeface="Adobe Caslon Pro Bold" pitchFamily="18" charset="0"/>
              </a:rPr>
              <a:t> </a:t>
            </a:r>
            <a:r>
              <a:rPr lang="en-US" sz="2400" dirty="0" err="1">
                <a:latin typeface="Adobe Caslon Pro Bold" pitchFamily="18" charset="0"/>
              </a:rPr>
              <a:t>higt</a:t>
            </a:r>
            <a:r>
              <a:rPr lang="en-US" sz="2400" dirty="0">
                <a:latin typeface="Adobe Caslon Pro Bold" pitchFamily="18" charset="0"/>
              </a:rPr>
              <a:t> and at east one third of the population of the Europe died</a:t>
            </a:r>
            <a:endParaRPr lang="it-IT" sz="2400" dirty="0">
              <a:latin typeface="Adobe Caslon Pro Bold" pitchFamily="18" charset="0"/>
            </a:endParaRPr>
          </a:p>
        </p:txBody>
      </p:sp>
      <p:cxnSp>
        <p:nvCxnSpPr>
          <p:cNvPr id="43" name="Connettore 2 42"/>
          <p:cNvCxnSpPr/>
          <p:nvPr/>
        </p:nvCxnSpPr>
        <p:spPr>
          <a:xfrm flipH="1" flipV="1">
            <a:off x="3419872" y="6093296"/>
            <a:ext cx="2376264" cy="576064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flipH="1" flipV="1">
            <a:off x="5148064" y="6309320"/>
            <a:ext cx="648072" cy="288032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H="1" flipV="1">
            <a:off x="3347864" y="6309320"/>
            <a:ext cx="2376264" cy="36004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/>
      <p:bldP spid="8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Windows\system32\config\systemprofile\Desktop\SCUOLA 1\MARIA LUISA QUARSITI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645024"/>
            <a:ext cx="4080454" cy="2448272"/>
          </a:xfrm>
          <a:prstGeom prst="rect">
            <a:avLst/>
          </a:prstGeom>
          <a:noFill/>
        </p:spPr>
      </p:pic>
      <p:pic>
        <p:nvPicPr>
          <p:cNvPr id="3" name="Picture 2" descr="C:\Windows\system32\config\systemprofile\Desktop\SCUOLA 1\MARIA LUISA QUARSITI\images (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268760"/>
            <a:ext cx="4906592" cy="288032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755576" y="332656"/>
            <a:ext cx="7560840" cy="830997"/>
          </a:xfrm>
          <a:prstGeom prst="rect">
            <a:avLst/>
          </a:prstGeom>
          <a:solidFill>
            <a:srgbClr val="FAF7F3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dobe Caslon Pro Bold" pitchFamily="18" charset="0"/>
                <a:ea typeface="Calibri" pitchFamily="34" charset="0"/>
                <a:cs typeface="Times New Roman" pitchFamily="18" charset="0"/>
              </a:rPr>
              <a:t>The most obvious cure was to leaving the areas of contagion</a:t>
            </a:r>
            <a:endParaRPr kumimoji="0" 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dobe Caslon Pro Bold" pitchFamily="18" charset="0"/>
              <a:cs typeface="Arial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4293096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sz="2400" dirty="0">
              <a:latin typeface="Adobe Caslon Pro Bold" pitchFamily="18" charset="0"/>
            </a:endParaRPr>
          </a:p>
          <a:p>
            <a:pPr algn="just"/>
            <a:r>
              <a:rPr lang="en-US" sz="2400" dirty="0">
                <a:latin typeface="Adobe Caslon Pro Bold" pitchFamily="18" charset="0"/>
              </a:rPr>
              <a:t>In all cities were </a:t>
            </a:r>
            <a:r>
              <a:rPr lang="en-US" sz="2400" dirty="0" err="1">
                <a:latin typeface="Adobe Caslon Pro Bold" pitchFamily="18" charset="0"/>
              </a:rPr>
              <a:t>emaneted</a:t>
            </a:r>
            <a:r>
              <a:rPr lang="en-US" sz="2400" dirty="0">
                <a:latin typeface="Adobe Caslon Pro Bold" pitchFamily="18" charset="0"/>
              </a:rPr>
              <a:t> rigid regulations and the </a:t>
            </a:r>
            <a:r>
              <a:rPr lang="en-US" sz="2400" dirty="0" err="1">
                <a:latin typeface="Adobe Caslon Pro Bold" pitchFamily="18" charset="0"/>
              </a:rPr>
              <a:t>baides</a:t>
            </a:r>
            <a:r>
              <a:rPr lang="en-US" sz="2400" dirty="0">
                <a:latin typeface="Adobe Caslon Pro Bold" pitchFamily="18" charset="0"/>
              </a:rPr>
              <a:t> and good of the </a:t>
            </a:r>
            <a:r>
              <a:rPr lang="en-US" sz="2400" dirty="0" err="1">
                <a:latin typeface="Adobe Caslon Pro Bold" pitchFamily="18" charset="0"/>
              </a:rPr>
              <a:t>potients</a:t>
            </a:r>
            <a:r>
              <a:rPr lang="en-US" sz="2400" dirty="0">
                <a:latin typeface="Adobe Caslon Pro Bold" pitchFamily="18" charset="0"/>
              </a:rPr>
              <a:t> were buried or burnt.</a:t>
            </a:r>
            <a:endParaRPr lang="it-IT" sz="2400" dirty="0">
              <a:latin typeface="Adobe Caslon Pro Bold" pitchFamily="18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220072" y="1556792"/>
            <a:ext cx="3563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atin typeface="Adobe Caslon Pro Bold" pitchFamily="18" charset="0"/>
              </a:rPr>
              <a:t>To Avoid the contact with deaths sick people and with their objects was </a:t>
            </a:r>
            <a:r>
              <a:rPr lang="en-US" sz="2400" b="1" dirty="0" err="1">
                <a:latin typeface="Adobe Caslon Pro Bold" pitchFamily="18" charset="0"/>
              </a:rPr>
              <a:t>fondamental</a:t>
            </a:r>
            <a:r>
              <a:rPr lang="en-US" sz="2400" b="1" dirty="0">
                <a:latin typeface="Adobe Caslon Pro Bold" pitchFamily="18" charset="0"/>
              </a:rPr>
              <a:t>:</a:t>
            </a:r>
            <a:endParaRPr lang="it-IT" sz="2400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allAtOnce" animBg="1"/>
      <p:bldP spid="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70080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600" dirty="0">
              <a:solidFill>
                <a:schemeClr val="bg1"/>
              </a:solidFill>
              <a:latin typeface="Adobe Caslon Pro Bold" pitchFamily="18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The Black Plague remained in Europe for others  two hundred years after the 1351, but until the 600 used to hit lightly and without involve </a:t>
            </a:r>
            <a:r>
              <a:rPr lang="en-US" sz="3600" b="1" dirty="0" err="1">
                <a:solidFill>
                  <a:schemeClr val="bg1"/>
                </a:solidFill>
              </a:rPr>
              <a:t>di</a:t>
            </a:r>
            <a:r>
              <a:rPr lang="en-US" sz="3600" b="1" dirty="0">
                <a:solidFill>
                  <a:schemeClr val="bg1"/>
                </a:solidFill>
              </a:rPr>
              <a:t> the continent.</a:t>
            </a:r>
            <a:endParaRPr lang="it-IT" sz="3600" dirty="0">
              <a:solidFill>
                <a:schemeClr val="bg1"/>
              </a:solidFill>
              <a:latin typeface="Adobe Caslon Pro Bold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444208" y="630932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Gabriele </a:t>
            </a:r>
            <a:r>
              <a:rPr lang="it-IT" dirty="0" err="1">
                <a:solidFill>
                  <a:schemeClr val="bg1"/>
                </a:solidFill>
              </a:rPr>
              <a:t>Tossini</a:t>
            </a:r>
            <a:r>
              <a:rPr lang="it-IT" dirty="0">
                <a:solidFill>
                  <a:schemeClr val="bg1"/>
                </a:solidFill>
              </a:rPr>
              <a:t> III B Sala</a:t>
            </a:r>
          </a:p>
        </p:txBody>
      </p:sp>
    </p:spTree>
  </p:cSld>
  <p:clrMapOvr>
    <a:masterClrMapping/>
  </p:clrMapOvr>
  <p:transition spd="slow">
    <p:cut thruBlk="1"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296</Words>
  <Application>Microsoft Office PowerPoint</Application>
  <PresentationFormat>Presentazione su schermo (4:3)</PresentationFormat>
  <Paragraphs>29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Adobe Caslon Pro Bold</vt:lpstr>
      <vt:lpstr>Arial</vt:lpstr>
      <vt:lpstr>Calibri</vt:lpstr>
      <vt:lpstr>Georgia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schifetta</dc:creator>
  <cp:lastModifiedBy>admin</cp:lastModifiedBy>
  <cp:revision>43</cp:revision>
  <dcterms:created xsi:type="dcterms:W3CDTF">2020-03-27T10:12:42Z</dcterms:created>
  <dcterms:modified xsi:type="dcterms:W3CDTF">2020-03-30T15:14:47Z</dcterms:modified>
</cp:coreProperties>
</file>