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64" r:id="rId2"/>
    <p:sldId id="261" r:id="rId3"/>
    <p:sldId id="263" r:id="rId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62" autoAdjust="0"/>
  </p:normalViewPr>
  <p:slideViewPr>
    <p:cSldViewPr>
      <p:cViewPr varScale="1">
        <p:scale>
          <a:sx n="68" d="100"/>
          <a:sy n="68" d="100"/>
        </p:scale>
        <p:origin x="144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6" d="100"/>
          <a:sy n="56" d="100"/>
        </p:scale>
        <p:origin x="-283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BF0E7B-2288-4E88-A806-E2F85EF2747E}" type="datetimeFigureOut">
              <a:rPr lang="it-IT" smtClean="0"/>
              <a:t>10/05/2020</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C3B1D1-366B-4DC3-993E-4AB76680B258}" type="slidenum">
              <a:rPr lang="it-IT" smtClean="0"/>
              <a:t>‹N›</a:t>
            </a:fld>
            <a:endParaRPr lang="it-IT"/>
          </a:p>
        </p:txBody>
      </p:sp>
    </p:spTree>
    <p:extLst>
      <p:ext uri="{BB962C8B-B14F-4D97-AF65-F5344CB8AC3E}">
        <p14:creationId xmlns:p14="http://schemas.microsoft.com/office/powerpoint/2010/main" val="20684280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BD3F4D58-D381-413E-99B5-F3EED8D28454}" type="datetimeFigureOut">
              <a:rPr lang="it-IT" smtClean="0"/>
              <a:t>10/05/2020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6992D44-E852-457F-9E06-1C9A57C2B1A9}" type="slidenum">
              <a:rPr lang="it-IT" smtClean="0"/>
              <a:t>‹N›</a:t>
            </a:fld>
            <a:endParaRPr lang="it-IT"/>
          </a:p>
        </p:txBody>
      </p:sp>
    </p:spTree>
    <p:extLst>
      <p:ext uri="{BB962C8B-B14F-4D97-AF65-F5344CB8AC3E}">
        <p14:creationId xmlns:p14="http://schemas.microsoft.com/office/powerpoint/2010/main" val="3005751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BD3F4D58-D381-413E-99B5-F3EED8D28454}" type="datetimeFigureOut">
              <a:rPr lang="it-IT" smtClean="0"/>
              <a:t>10/05/2020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6992D44-E852-457F-9E06-1C9A57C2B1A9}" type="slidenum">
              <a:rPr lang="it-IT" smtClean="0"/>
              <a:t>‹N›</a:t>
            </a:fld>
            <a:endParaRPr lang="it-IT"/>
          </a:p>
        </p:txBody>
      </p:sp>
    </p:spTree>
    <p:extLst>
      <p:ext uri="{BB962C8B-B14F-4D97-AF65-F5344CB8AC3E}">
        <p14:creationId xmlns:p14="http://schemas.microsoft.com/office/powerpoint/2010/main" val="1486455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BD3F4D58-D381-413E-99B5-F3EED8D28454}" type="datetimeFigureOut">
              <a:rPr lang="it-IT" smtClean="0"/>
              <a:t>10/05/2020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6992D44-E852-457F-9E06-1C9A57C2B1A9}" type="slidenum">
              <a:rPr lang="it-IT" smtClean="0"/>
              <a:t>‹N›</a:t>
            </a:fld>
            <a:endParaRPr lang="it-IT"/>
          </a:p>
        </p:txBody>
      </p:sp>
    </p:spTree>
    <p:extLst>
      <p:ext uri="{BB962C8B-B14F-4D97-AF65-F5344CB8AC3E}">
        <p14:creationId xmlns:p14="http://schemas.microsoft.com/office/powerpoint/2010/main" val="1981212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BD3F4D58-D381-413E-99B5-F3EED8D28454}" type="datetimeFigureOut">
              <a:rPr lang="it-IT" smtClean="0"/>
              <a:t>10/05/2020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6992D44-E852-457F-9E06-1C9A57C2B1A9}" type="slidenum">
              <a:rPr lang="it-IT" smtClean="0"/>
              <a:t>‹N›</a:t>
            </a:fld>
            <a:endParaRPr lang="it-IT"/>
          </a:p>
        </p:txBody>
      </p:sp>
    </p:spTree>
    <p:extLst>
      <p:ext uri="{BB962C8B-B14F-4D97-AF65-F5344CB8AC3E}">
        <p14:creationId xmlns:p14="http://schemas.microsoft.com/office/powerpoint/2010/main" val="2294460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BD3F4D58-D381-413E-99B5-F3EED8D28454}" type="datetimeFigureOut">
              <a:rPr lang="it-IT" smtClean="0"/>
              <a:t>10/05/2020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6992D44-E852-457F-9E06-1C9A57C2B1A9}" type="slidenum">
              <a:rPr lang="it-IT" smtClean="0"/>
              <a:t>‹N›</a:t>
            </a:fld>
            <a:endParaRPr lang="it-IT"/>
          </a:p>
        </p:txBody>
      </p:sp>
    </p:spTree>
    <p:extLst>
      <p:ext uri="{BB962C8B-B14F-4D97-AF65-F5344CB8AC3E}">
        <p14:creationId xmlns:p14="http://schemas.microsoft.com/office/powerpoint/2010/main" val="1506955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BD3F4D58-D381-413E-99B5-F3EED8D28454}" type="datetimeFigureOut">
              <a:rPr lang="it-IT" smtClean="0"/>
              <a:t>10/05/2020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6992D44-E852-457F-9E06-1C9A57C2B1A9}" type="slidenum">
              <a:rPr lang="it-IT" smtClean="0"/>
              <a:t>‹N›</a:t>
            </a:fld>
            <a:endParaRPr lang="it-IT"/>
          </a:p>
        </p:txBody>
      </p:sp>
    </p:spTree>
    <p:extLst>
      <p:ext uri="{BB962C8B-B14F-4D97-AF65-F5344CB8AC3E}">
        <p14:creationId xmlns:p14="http://schemas.microsoft.com/office/powerpoint/2010/main" val="1053383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BD3F4D58-D381-413E-99B5-F3EED8D28454}" type="datetimeFigureOut">
              <a:rPr lang="it-IT" smtClean="0"/>
              <a:t>10/05/2020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16992D44-E852-457F-9E06-1C9A57C2B1A9}" type="slidenum">
              <a:rPr lang="it-IT" smtClean="0"/>
              <a:t>‹N›</a:t>
            </a:fld>
            <a:endParaRPr lang="it-IT"/>
          </a:p>
        </p:txBody>
      </p:sp>
    </p:spTree>
    <p:extLst>
      <p:ext uri="{BB962C8B-B14F-4D97-AF65-F5344CB8AC3E}">
        <p14:creationId xmlns:p14="http://schemas.microsoft.com/office/powerpoint/2010/main" val="1971770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BD3F4D58-D381-413E-99B5-F3EED8D28454}" type="datetimeFigureOut">
              <a:rPr lang="it-IT" smtClean="0"/>
              <a:t>10/05/2020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16992D44-E852-457F-9E06-1C9A57C2B1A9}" type="slidenum">
              <a:rPr lang="it-IT" smtClean="0"/>
              <a:t>‹N›</a:t>
            </a:fld>
            <a:endParaRPr lang="it-IT"/>
          </a:p>
        </p:txBody>
      </p:sp>
    </p:spTree>
    <p:extLst>
      <p:ext uri="{BB962C8B-B14F-4D97-AF65-F5344CB8AC3E}">
        <p14:creationId xmlns:p14="http://schemas.microsoft.com/office/powerpoint/2010/main" val="729157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BD3F4D58-D381-413E-99B5-F3EED8D28454}" type="datetimeFigureOut">
              <a:rPr lang="it-IT" smtClean="0"/>
              <a:t>10/05/2020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16992D44-E852-457F-9E06-1C9A57C2B1A9}" type="slidenum">
              <a:rPr lang="it-IT" smtClean="0"/>
              <a:t>‹N›</a:t>
            </a:fld>
            <a:endParaRPr lang="it-IT"/>
          </a:p>
        </p:txBody>
      </p:sp>
    </p:spTree>
    <p:extLst>
      <p:ext uri="{BB962C8B-B14F-4D97-AF65-F5344CB8AC3E}">
        <p14:creationId xmlns:p14="http://schemas.microsoft.com/office/powerpoint/2010/main" val="705269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BD3F4D58-D381-413E-99B5-F3EED8D28454}" type="datetimeFigureOut">
              <a:rPr lang="it-IT" smtClean="0"/>
              <a:t>10/05/2020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6992D44-E852-457F-9E06-1C9A57C2B1A9}" type="slidenum">
              <a:rPr lang="it-IT" smtClean="0"/>
              <a:t>‹N›</a:t>
            </a:fld>
            <a:endParaRPr lang="it-IT"/>
          </a:p>
        </p:txBody>
      </p:sp>
    </p:spTree>
    <p:extLst>
      <p:ext uri="{BB962C8B-B14F-4D97-AF65-F5344CB8AC3E}">
        <p14:creationId xmlns:p14="http://schemas.microsoft.com/office/powerpoint/2010/main" val="2911376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BD3F4D58-D381-413E-99B5-F3EED8D28454}" type="datetimeFigureOut">
              <a:rPr lang="it-IT" smtClean="0"/>
              <a:t>10/05/2020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6992D44-E852-457F-9E06-1C9A57C2B1A9}" type="slidenum">
              <a:rPr lang="it-IT" smtClean="0"/>
              <a:t>‹N›</a:t>
            </a:fld>
            <a:endParaRPr lang="it-IT"/>
          </a:p>
        </p:txBody>
      </p:sp>
    </p:spTree>
    <p:extLst>
      <p:ext uri="{BB962C8B-B14F-4D97-AF65-F5344CB8AC3E}">
        <p14:creationId xmlns:p14="http://schemas.microsoft.com/office/powerpoint/2010/main" val="1405974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3F4D58-D381-413E-99B5-F3EED8D28454}" type="datetimeFigureOut">
              <a:rPr lang="it-IT" smtClean="0"/>
              <a:t>10/05/2020</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992D44-E852-457F-9E06-1C9A57C2B1A9}" type="slidenum">
              <a:rPr lang="it-IT" smtClean="0"/>
              <a:t>‹N›</a:t>
            </a:fld>
            <a:endParaRPr lang="it-IT"/>
          </a:p>
        </p:txBody>
      </p:sp>
    </p:spTree>
    <p:extLst>
      <p:ext uri="{BB962C8B-B14F-4D97-AF65-F5344CB8AC3E}">
        <p14:creationId xmlns:p14="http://schemas.microsoft.com/office/powerpoint/2010/main" val="23087634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1259632" y="188640"/>
            <a:ext cx="6624736" cy="720080"/>
          </a:xfrm>
        </p:spPr>
        <p:txBody>
          <a:bodyPr>
            <a:normAutofit fontScale="90000"/>
          </a:bodyPr>
          <a:lstStyle/>
          <a:p>
            <a:r>
              <a:rPr lang="it-IT" b="1" dirty="0">
                <a:solidFill>
                  <a:srgbClr val="FF0000"/>
                </a:solidFill>
                <a:effectLst>
                  <a:outerShdw blurRad="38100" dist="38100" dir="2700000" algn="tl">
                    <a:srgbClr val="000000">
                      <a:alpha val="43137"/>
                    </a:srgbClr>
                  </a:outerShdw>
                </a:effectLst>
              </a:rPr>
              <a:t>L’ ANTICA ROMA </a:t>
            </a:r>
          </a:p>
        </p:txBody>
      </p:sp>
      <p:sp>
        <p:nvSpPr>
          <p:cNvPr id="5" name="Segnaposto contenuto 4"/>
          <p:cNvSpPr>
            <a:spLocks noGrp="1"/>
          </p:cNvSpPr>
          <p:nvPr>
            <p:ph idx="1"/>
          </p:nvPr>
        </p:nvSpPr>
        <p:spPr>
          <a:xfrm>
            <a:off x="467544" y="1268760"/>
            <a:ext cx="8229600" cy="5174035"/>
          </a:xfrm>
        </p:spPr>
        <p:txBody>
          <a:bodyPr>
            <a:noAutofit/>
          </a:bodyPr>
          <a:lstStyle/>
          <a:p>
            <a:pPr marL="0" indent="0" algn="ctr">
              <a:buNone/>
            </a:pPr>
            <a:r>
              <a:rPr lang="it-IT" sz="2400" dirty="0"/>
              <a:t>Nell’antica Roma l'alimentazione fu sostanzialmente frugale e parca, basata sui cereali, vegetali e sul vino: la differenza fondamentale tra ricchi e poveri  stava,  evidentemente,  nella  quantità  e  qualità.  Gran  parte  della popolazione  romana,  in  effetti,  non  avendo  a  disposizione  il  denaro, doveva assai spesso arrangiarsi per mangiare. Nell'antica  Roma  i  pasti  principali  erano  tre: ientaculum,  prandium , cena. I primi   due   erano   così   frettolosi   e   sobri   da   non   richiedere   che   si apparecchiasse  la  mensa  e  che  si  lavassero  le  mani.  Il  vero  pranzo  dei romani  era  la cena,  che  iniziava  verso  l'ora  ottava  in  estate  e  verso l'ora nona in inverno, generalmente dopo essersi recati alle thermae, e si protraeva anche fino all'alba del giorno successivo.</a:t>
            </a:r>
          </a:p>
        </p:txBody>
      </p:sp>
    </p:spTree>
    <p:extLst>
      <p:ext uri="{BB962C8B-B14F-4D97-AF65-F5344CB8AC3E}">
        <p14:creationId xmlns:p14="http://schemas.microsoft.com/office/powerpoint/2010/main" val="1001607711"/>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11560" y="274638"/>
            <a:ext cx="7920880" cy="634082"/>
          </a:xfrm>
        </p:spPr>
        <p:txBody>
          <a:bodyPr>
            <a:normAutofit fontScale="90000"/>
          </a:bodyPr>
          <a:lstStyle/>
          <a:p>
            <a:r>
              <a:rPr lang="it-IT" b="1" dirty="0">
                <a:solidFill>
                  <a:srgbClr val="FF0000"/>
                </a:solidFill>
                <a:effectLst>
                  <a:outerShdw blurRad="38100" dist="38100" dir="2700000" algn="tl">
                    <a:srgbClr val="000000">
                      <a:alpha val="43137"/>
                    </a:srgbClr>
                  </a:outerShdw>
                </a:effectLst>
              </a:rPr>
              <a:t>MARCO GAVIO APICIO</a:t>
            </a:r>
          </a:p>
        </p:txBody>
      </p:sp>
      <p:sp>
        <p:nvSpPr>
          <p:cNvPr id="3" name="Segnaposto contenuto 2"/>
          <p:cNvSpPr>
            <a:spLocks noGrp="1"/>
          </p:cNvSpPr>
          <p:nvPr>
            <p:ph idx="1"/>
          </p:nvPr>
        </p:nvSpPr>
        <p:spPr>
          <a:xfrm>
            <a:off x="385140" y="4077072"/>
            <a:ext cx="8208912" cy="2088232"/>
          </a:xfrm>
        </p:spPr>
        <p:txBody>
          <a:bodyPr>
            <a:normAutofit/>
          </a:bodyPr>
          <a:lstStyle/>
          <a:p>
            <a:pPr marL="0" indent="0">
              <a:buNone/>
            </a:pPr>
            <a:r>
              <a:rPr lang="it-IT" sz="2000" dirty="0"/>
              <a:t>Intorno al 230 D.C. un cuoco di nome Celio compilò una raccolta di ricette in dieci libri, il De re coquinaria (L’arte culinaria), attribuendola ad Apicio. Si tratta di appunti frettolosi e disordinati, tuttavia è il più importante libro di cucina scritto in latino. I piatti, qui descritti, furono creati per i nobili ed i ricchi dell’epoca, ma, le ricette e gli accorgimenti per le preparazioni, risultano attuali.</a:t>
            </a:r>
          </a:p>
        </p:txBody>
      </p:sp>
      <p:sp>
        <p:nvSpPr>
          <p:cNvPr id="4" name="Rettangolo 3"/>
          <p:cNvSpPr/>
          <p:nvPr/>
        </p:nvSpPr>
        <p:spPr>
          <a:xfrm>
            <a:off x="385140" y="1412776"/>
            <a:ext cx="4392488" cy="2808312"/>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000" dirty="0">
                <a:solidFill>
                  <a:schemeClr val="tx1"/>
                </a:solidFill>
              </a:rPr>
              <a:t>Nacque intorno al 25 A.C. e morì suicida verso la fine del regno di Tiberio. Fu considerato il più grande gastronomo della Roma del basso Impero. Era in grado di preparare sontuosi banchetti e, quando rimase con gli ultimi 10 milioni di sesterzi, si uccise.</a:t>
            </a:r>
            <a:endParaRPr lang="it-IT" sz="2000" dirty="0"/>
          </a:p>
        </p:txBody>
      </p:sp>
      <p:pic>
        <p:nvPicPr>
          <p:cNvPr id="30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8024" y="1196752"/>
            <a:ext cx="3530608" cy="2716913"/>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47840985"/>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23528" y="620688"/>
            <a:ext cx="8496944" cy="5544616"/>
          </a:xfrm>
        </p:spPr>
        <p:txBody>
          <a:bodyPr>
            <a:normAutofit/>
          </a:bodyPr>
          <a:lstStyle/>
          <a:p>
            <a:pPr marL="0" indent="0">
              <a:buNone/>
            </a:pPr>
            <a:endParaRPr lang="it-IT" sz="2800" dirty="0"/>
          </a:p>
          <a:p>
            <a:pPr marL="0" indent="0">
              <a:buNone/>
            </a:pPr>
            <a:r>
              <a:rPr lang="it-IT" sz="2800" dirty="0"/>
              <a:t>Tra le ricette di </a:t>
            </a:r>
            <a:r>
              <a:rPr lang="it-IT" sz="2800" dirty="0" err="1"/>
              <a:t>Apicio</a:t>
            </a:r>
            <a:r>
              <a:rPr lang="it-IT" sz="2800" dirty="0"/>
              <a:t> che è stata particolarmente interessante : </a:t>
            </a:r>
            <a:r>
              <a:rPr lang="it-IT" sz="2800" b="1" dirty="0">
                <a:solidFill>
                  <a:srgbClr val="FF0000"/>
                </a:solidFill>
              </a:rPr>
              <a:t>ESICIA OMENTATA</a:t>
            </a:r>
          </a:p>
          <a:p>
            <a:pPr marL="0" indent="0">
              <a:buNone/>
            </a:pPr>
            <a:endParaRPr lang="it-IT" sz="2800" dirty="0"/>
          </a:p>
          <a:p>
            <a:pPr marL="0" indent="0">
              <a:buNone/>
            </a:pPr>
            <a:r>
              <a:rPr lang="it-IT" sz="2800" dirty="0">
                <a:solidFill>
                  <a:schemeClr val="accent1"/>
                </a:solidFill>
              </a:rPr>
              <a:t>Ingredienti:</a:t>
            </a:r>
            <a:r>
              <a:rPr lang="it-IT" sz="2800" dirty="0"/>
              <a:t> vitella, vino rosso, uovo, mollica di pane, pepe .</a:t>
            </a:r>
          </a:p>
          <a:p>
            <a:pPr marL="0" indent="0">
              <a:buNone/>
            </a:pPr>
            <a:endParaRPr lang="it-IT" sz="2800" dirty="0"/>
          </a:p>
          <a:p>
            <a:pPr marL="0" indent="0">
              <a:buNone/>
            </a:pPr>
            <a:r>
              <a:rPr lang="it-IT" sz="2800" dirty="0">
                <a:solidFill>
                  <a:srgbClr val="00B050"/>
                </a:solidFill>
              </a:rPr>
              <a:t>Preparazione: </a:t>
            </a:r>
            <a:r>
              <a:rPr lang="it-IT" sz="2800" dirty="0"/>
              <a:t>Prendi la carne tritata e uniscila al pane a pezzetti tenuto a bagno nel vino. Aggiungi un uovo . Pesta insieme al pepe. Forma delle polpettine dopodiché falle rosolare in olio e servi. </a:t>
            </a:r>
          </a:p>
        </p:txBody>
      </p:sp>
    </p:spTree>
    <p:extLst>
      <p:ext uri="{BB962C8B-B14F-4D97-AF65-F5344CB8AC3E}">
        <p14:creationId xmlns:p14="http://schemas.microsoft.com/office/powerpoint/2010/main" val="1867253081"/>
      </p:ext>
    </p:extLst>
  </p:cSld>
  <p:clrMapOvr>
    <a:masterClrMapping/>
  </p:clrMapOvr>
  <p:transition spd="slow">
    <p:randomBar/>
  </p:transition>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795</TotalTime>
  <Words>343</Words>
  <Application>Microsoft Office PowerPoint</Application>
  <PresentationFormat>Presentazione su schermo (4:3)</PresentationFormat>
  <Paragraphs>11</Paragraphs>
  <Slides>3</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3</vt:i4>
      </vt:variant>
    </vt:vector>
  </HeadingPairs>
  <TitlesOfParts>
    <vt:vector size="6" baseType="lpstr">
      <vt:lpstr>Arial</vt:lpstr>
      <vt:lpstr>Calibri</vt:lpstr>
      <vt:lpstr>Tema di Office</vt:lpstr>
      <vt:lpstr>L’ ANTICA ROMA </vt:lpstr>
      <vt:lpstr>MARCO GAVIO APICIO</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graziella</dc:creator>
  <cp:lastModifiedBy>admin</cp:lastModifiedBy>
  <cp:revision>34</cp:revision>
  <dcterms:created xsi:type="dcterms:W3CDTF">2020-05-02T12:20:24Z</dcterms:created>
  <dcterms:modified xsi:type="dcterms:W3CDTF">2020-05-10T13:39:35Z</dcterms:modified>
</cp:coreProperties>
</file>